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5" r:id="rId4"/>
    <p:sldId id="270" r:id="rId5"/>
    <p:sldId id="274" r:id="rId6"/>
    <p:sldId id="276" r:id="rId7"/>
    <p:sldId id="277" r:id="rId8"/>
    <p:sldId id="278" r:id="rId9"/>
    <p:sldId id="262" r:id="rId10"/>
    <p:sldId id="263" r:id="rId11"/>
    <p:sldId id="264" r:id="rId12"/>
    <p:sldId id="279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7F17B-1188-45C1-80F4-A11AC0E5B07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4CDB2-10AB-425F-AA00-045F9C9EF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7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8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1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0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5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8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3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7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6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7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6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1E68F-1CE5-4C06-9131-2E0A201EFED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C4A8E-AA4A-440F-B1BE-ED2005EB8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3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V Fee Committee:</a:t>
            </a:r>
            <a:br>
              <a:rPr lang="en-US" dirty="0" smtClean="0"/>
            </a:br>
            <a:r>
              <a:rPr lang="en-US" dirty="0" smtClean="0"/>
              <a:t>Answers to July 2013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0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Permit Application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#9:	How is DAQ addressing the incomplete permit application and “rush” application problem that has been increasing?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Answer: DAQ would like to hold a permitting seminar, but has not had the resources to develop a session.  We are considering the Title V Fee Committee’s recommendation to develop a webinar, but the same resource restrictions apply.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3235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Bill for Fee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discussion on Non-Title V 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11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from Title V Fee Committee for Fee Schedule by October 15, 2013</a:t>
            </a:r>
          </a:p>
          <a:p>
            <a:r>
              <a:rPr lang="en-US" dirty="0" smtClean="0"/>
              <a:t>Meet to Review Proposal by October 31, 2013</a:t>
            </a:r>
          </a:p>
          <a:p>
            <a:r>
              <a:rPr lang="en-US" dirty="0" smtClean="0"/>
              <a:t>Meet in Early December 2013 to Resolve Outstanding Issues</a:t>
            </a:r>
          </a:p>
          <a:p>
            <a:r>
              <a:rPr lang="en-US" dirty="0" smtClean="0"/>
              <a:t>Final Agreed Upon Legislation by January 31,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0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Follow-Up Questions</a:t>
            </a:r>
            <a:br>
              <a:rPr lang="en-US" dirty="0" smtClean="0"/>
            </a:br>
            <a:r>
              <a:rPr lang="en-US" dirty="0" smtClean="0"/>
              <a:t>Supply Costs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10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6500" dirty="0" smtClean="0"/>
              <a:t># 1:   Per the 2012 Report, the Supply Costs have increased significantly, why?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4400" b="1" dirty="0" smtClean="0"/>
              <a:t>Answer: During Calendar Year 2012 there were routine purchases that needed to be made.  We typically pay for these purchases out of other accounts to reduce the burden on Title V Fee Payers.  However, because of the federal continuing joint resolution we had a reduction in grant funds and we shifted some of the expenses to Title V.  These numbers reflect what we can expect to see in future supply expenses for Title V.</a:t>
            </a:r>
          </a:p>
          <a:p>
            <a:pPr marL="0" indent="0">
              <a:buNone/>
            </a:pPr>
            <a:r>
              <a:rPr lang="en-US" sz="4400" b="1" dirty="0" smtClean="0"/>
              <a:t>$</a:t>
            </a:r>
            <a:r>
              <a:rPr lang="en-US" sz="4400" b="1" dirty="0"/>
              <a:t>30,391.84 – Monitoring Equipment </a:t>
            </a:r>
          </a:p>
          <a:p>
            <a:pPr marL="0" indent="0">
              <a:buNone/>
            </a:pPr>
            <a:r>
              <a:rPr lang="en-US" sz="4400" b="1" dirty="0"/>
              <a:t>$12,588.08 – New Computers</a:t>
            </a:r>
          </a:p>
          <a:p>
            <a:pPr marL="0" indent="0">
              <a:buNone/>
            </a:pPr>
            <a:r>
              <a:rPr lang="en-US" sz="4400" b="1" dirty="0"/>
              <a:t>$20,310.08 – Typical Supplies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96199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Follow-Up Questions</a:t>
            </a:r>
            <a:br>
              <a:rPr lang="en-US" dirty="0" smtClean="0"/>
            </a:br>
            <a:r>
              <a:rPr lang="en-US" dirty="0" smtClean="0"/>
              <a:t>Non-Payments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10600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# 2:	How </a:t>
            </a:r>
            <a:r>
              <a:rPr lang="en-US" sz="3600" dirty="0"/>
              <a:t>many facilities have failed to pay </a:t>
            </a:r>
            <a:r>
              <a:rPr lang="en-US" sz="3600" dirty="0" smtClean="0"/>
              <a:t>fees for </a:t>
            </a:r>
            <a:r>
              <a:rPr lang="en-US" sz="3600" dirty="0"/>
              <a:t>more than 1 </a:t>
            </a:r>
            <a:r>
              <a:rPr lang="en-US" sz="3600" dirty="0" smtClean="0"/>
              <a:t>year? </a:t>
            </a:r>
            <a:r>
              <a:rPr lang="en-US" sz="3600" dirty="0"/>
              <a:t>H</a:t>
            </a:r>
            <a:r>
              <a:rPr lang="en-US" sz="3600" dirty="0" smtClean="0"/>
              <a:t>ow much?</a:t>
            </a:r>
            <a:endParaRPr lang="en-US" sz="3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b="1" dirty="0" smtClean="0"/>
              <a:t>Answer</a:t>
            </a:r>
            <a:r>
              <a:rPr lang="en-US" sz="3600" b="1" dirty="0"/>
              <a:t>:  </a:t>
            </a:r>
            <a:r>
              <a:rPr lang="en-US" sz="3600" b="1" dirty="0" smtClean="0"/>
              <a:t>In 2012 we changed the status of a facility that should not have been considered a synthetic minor and improperly billed them $21,000.  We also canceled </a:t>
            </a:r>
            <a:r>
              <a:rPr lang="en-US" sz="3600" b="1" dirty="0" smtClean="0"/>
              <a:t>permits for </a:t>
            </a:r>
            <a:r>
              <a:rPr lang="en-US" sz="3600" b="1" dirty="0" smtClean="0"/>
              <a:t>6 facilities with a total debt of $176,490.  We are currently evaluating how to collect the debt from the cancelled facilities</a:t>
            </a:r>
            <a:r>
              <a:rPr lang="en-US" sz="3600" b="1" dirty="0"/>
              <a:t>. 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There </a:t>
            </a:r>
            <a:r>
              <a:rPr lang="en-US" sz="3600" b="1" dirty="0"/>
              <a:t>are currently 6 facilities that are late on payments for more than one year.  One of those facilities has worked out a payment plan with the </a:t>
            </a:r>
            <a:r>
              <a:rPr lang="en-US" sz="3600" b="1" dirty="0" smtClean="0"/>
              <a:t>Department.  For </a:t>
            </a:r>
            <a:r>
              <a:rPr lang="en-US" sz="3600" b="1" dirty="0" smtClean="0"/>
              <a:t>2013 the </a:t>
            </a:r>
            <a:r>
              <a:rPr lang="en-US" sz="3600" b="1" dirty="0" smtClean="0"/>
              <a:t>current </a:t>
            </a:r>
            <a:r>
              <a:rPr lang="en-US" sz="3600" b="1" dirty="0" smtClean="0"/>
              <a:t>revenue </a:t>
            </a:r>
            <a:r>
              <a:rPr lang="en-US" sz="3600" b="1" dirty="0" smtClean="0"/>
              <a:t>pending is $205,961.  Of that pending revenue, $40,763 is from quarterly payers, leaving $165,198 due from delinquent accounts.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1163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Follow-Up Questions</a:t>
            </a:r>
            <a:br>
              <a:rPr lang="en-US" dirty="0" smtClean="0"/>
            </a:br>
            <a:r>
              <a:rPr lang="en-US" dirty="0" smtClean="0"/>
              <a:t>Non-Payments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# 3:	Have late fees been applied to delinquent facilities? </a:t>
            </a: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Answer</a:t>
            </a:r>
            <a:r>
              <a:rPr lang="en-US" sz="3600" b="1" dirty="0"/>
              <a:t>:  </a:t>
            </a:r>
            <a:r>
              <a:rPr lang="en-US" sz="3600" b="1" dirty="0" smtClean="0"/>
              <a:t>Not Yet.  We are working with our accounting office to apply late fees to outstanding 2012 debt for the delinquent accounts.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0182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Follow-Up Questions</a:t>
            </a:r>
            <a:br>
              <a:rPr lang="en-US" dirty="0" smtClean="0"/>
            </a:br>
            <a:r>
              <a:rPr lang="en-US" dirty="0" smtClean="0"/>
              <a:t>Non-Payments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# 4:	What options do we have to collect back Fees?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Answer</a:t>
            </a:r>
            <a:r>
              <a:rPr lang="en-US" sz="3600" b="1" dirty="0"/>
              <a:t>: </a:t>
            </a:r>
            <a:r>
              <a:rPr lang="en-US" sz="3600" b="1" dirty="0" smtClean="0"/>
              <a:t> We are currently consulting with our legal office.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5829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Follow-Up Questions</a:t>
            </a:r>
            <a:br>
              <a:rPr lang="en-US" dirty="0" smtClean="0"/>
            </a:br>
            <a:r>
              <a:rPr lang="en-US" dirty="0" smtClean="0"/>
              <a:t>Staffing/Personnel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# 5:</a:t>
            </a:r>
            <a:r>
              <a:rPr lang="en-US" sz="3600" dirty="0"/>
              <a:t>	What is DAQ’s total number of authorized positions?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Answer</a:t>
            </a:r>
            <a:r>
              <a:rPr lang="en-US" sz="3600" b="1" dirty="0"/>
              <a:t>: </a:t>
            </a:r>
            <a:r>
              <a:rPr lang="en-US" sz="3600" dirty="0" smtClean="0"/>
              <a:t>	</a:t>
            </a:r>
            <a:r>
              <a:rPr lang="en-US" sz="3600" b="1" dirty="0" smtClean="0"/>
              <a:t>68.0 FTEs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004719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Follow-Up Questions</a:t>
            </a:r>
            <a:br>
              <a:rPr lang="en-US" dirty="0" smtClean="0"/>
            </a:br>
            <a:r>
              <a:rPr lang="en-US" dirty="0" smtClean="0"/>
              <a:t>Staffing/Personnel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# 6:	</a:t>
            </a:r>
            <a:r>
              <a:rPr lang="en-US" dirty="0" smtClean="0"/>
              <a:t>What </a:t>
            </a:r>
            <a:r>
              <a:rPr lang="en-US" dirty="0"/>
              <a:t>is DAQ’s </a:t>
            </a:r>
            <a:r>
              <a:rPr lang="en-US" dirty="0" smtClean="0"/>
              <a:t>Department level personnel  </a:t>
            </a:r>
            <a:r>
              <a:rPr lang="en-US" dirty="0"/>
              <a:t>cap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Answer</a:t>
            </a:r>
            <a:r>
              <a:rPr lang="en-US" sz="3600" b="1" dirty="0"/>
              <a:t>: </a:t>
            </a:r>
            <a:r>
              <a:rPr lang="en-US" sz="3600" b="1" dirty="0" smtClean="0"/>
              <a:t> 63.0 FTEs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1389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Follow-Up Questions</a:t>
            </a:r>
            <a:br>
              <a:rPr lang="en-US" dirty="0" smtClean="0"/>
            </a:br>
            <a:r>
              <a:rPr lang="en-US" dirty="0" smtClean="0"/>
              <a:t>Staffing/Personnel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# 7: Per the List of Authorized Personnel, </a:t>
            </a:r>
            <a:r>
              <a:rPr lang="en-US" sz="3600" dirty="0"/>
              <a:t>h</a:t>
            </a:r>
            <a:r>
              <a:rPr lang="en-US" sz="3600" dirty="0" smtClean="0"/>
              <a:t>ow </a:t>
            </a:r>
            <a:r>
              <a:rPr lang="en-US" sz="3600" dirty="0"/>
              <a:t>many positions are Title V funded</a:t>
            </a:r>
            <a:r>
              <a:rPr lang="en-US" sz="3600" dirty="0" smtClean="0"/>
              <a:t>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Answer</a:t>
            </a:r>
            <a:r>
              <a:rPr lang="en-US" sz="3600" b="1" dirty="0"/>
              <a:t>:  </a:t>
            </a:r>
            <a:r>
              <a:rPr lang="en-US" sz="3600" b="1" dirty="0" smtClean="0"/>
              <a:t>35.8 FTEs</a:t>
            </a:r>
            <a:endParaRPr lang="en-US" b="1" dirty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13896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#8:  How has DAQ communicated our reorganization and strategic planning efforts to the regulated community?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Answer:  Through the recent Title V committee meeting and the Title V Status Report.  We are open to providing a presentation at a chamber meeting.  We can also place information on our DAQ website and in our Office of Environmental Protection Newsletter.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4325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4B46BBFBAE224089837358835B0A76" ma:contentTypeVersion="1" ma:contentTypeDescription="Create a new document." ma:contentTypeScope="" ma:versionID="b6ecee7e14f88f694bac97c90f57261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EAF5CA5-2ADC-49B8-B1C8-EAB4D1CBB9E0}"/>
</file>

<file path=customXml/itemProps2.xml><?xml version="1.0" encoding="utf-8"?>
<ds:datastoreItem xmlns:ds="http://schemas.openxmlformats.org/officeDocument/2006/customXml" ds:itemID="{1BCD3295-CB52-470E-81B8-138624A8098C}"/>
</file>

<file path=customXml/itemProps3.xml><?xml version="1.0" encoding="utf-8"?>
<ds:datastoreItem xmlns:ds="http://schemas.openxmlformats.org/officeDocument/2006/customXml" ds:itemID="{0063F60B-9C0A-412F-8551-349CF4832392}"/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304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Title V Fee Committee: Answers to July 2013 Questions</vt:lpstr>
      <vt:lpstr>Committee Follow-Up Questions Supply Costs </vt:lpstr>
      <vt:lpstr>Committee Follow-Up Questions Non-Payments</vt:lpstr>
      <vt:lpstr>Committee Follow-Up Questions Non-Payments</vt:lpstr>
      <vt:lpstr>Committee Follow-Up Questions Non-Payments</vt:lpstr>
      <vt:lpstr>Committee Follow-Up Questions Staffing/Personnel</vt:lpstr>
      <vt:lpstr>Committee Follow-Up Questions Staffing/Personnel</vt:lpstr>
      <vt:lpstr>Committee Follow-Up Questions Staffing/Personnel</vt:lpstr>
      <vt:lpstr>Strategic Communication</vt:lpstr>
      <vt:lpstr>Permit Application Problems</vt:lpstr>
      <vt:lpstr>House Bill for Fee Administration</vt:lpstr>
      <vt:lpstr>Schedule</vt:lpstr>
    </vt:vector>
  </TitlesOfParts>
  <Company>DNREC, State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V Fee Committee: Answers to July 2013 Questions</dc:title>
  <dc:creator>Mann Amy (DNREC)</dc:creator>
  <cp:lastModifiedBy>Mann Amy (DNREC)</cp:lastModifiedBy>
  <cp:revision>41</cp:revision>
  <cp:lastPrinted>2013-08-26T17:37:28Z</cp:lastPrinted>
  <dcterms:created xsi:type="dcterms:W3CDTF">2013-08-26T14:16:24Z</dcterms:created>
  <dcterms:modified xsi:type="dcterms:W3CDTF">2013-09-09T18:41:25Z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0x0101009B4B46BBFBAE224089837358835B0A76</vt:lpwstr>
  </property>
</Properties>
</file>