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2" r:id="rId3"/>
    <p:sldId id="295" r:id="rId4"/>
    <p:sldId id="306" r:id="rId5"/>
    <p:sldId id="307" r:id="rId6"/>
    <p:sldId id="296" r:id="rId7"/>
    <p:sldId id="303" r:id="rId8"/>
    <p:sldId id="297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ynes, Robert P (DNREC)" initials="HRP(" lastIdx="4" clrIdx="0">
    <p:extLst/>
  </p:cmAuthor>
  <p:cmAuthor id="2" name="Marconi, Angela D. (DNREC)" initials="MAD(" lastIdx="1" clrIdx="1">
    <p:extLst>
      <p:ext uri="{19B8F6BF-5375-455C-9EA6-DF929625EA0E}">
        <p15:presenceInfo xmlns:p15="http://schemas.microsoft.com/office/powerpoint/2012/main" userId="Marconi, Angela D. (DNREC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2095500" y="63246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i="1" smtClean="0">
                <a:solidFill>
                  <a:schemeClr val="bg2"/>
                </a:solidFill>
                <a:latin typeface="Elephant" pitchFamily="18" charset="0"/>
              </a:rPr>
              <a:t>Blue Skies Delaware; Clean Air for Life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438150" y="4572000"/>
            <a:ext cx="2133600" cy="1371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24" descr="DNREC Logo 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4573588"/>
            <a:ext cx="2174875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22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0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0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0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539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 Black" pitchFamily="34" charset="0"/>
              </a:defRPr>
            </a:lvl1pPr>
          </a:lstStyle>
          <a:p>
            <a:fld id="{A047D43A-E2F6-4467-88C3-F135753027CD}" type="slidenum">
              <a:rPr lang="en-US" smtClean="0"/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A60093E1-28EA-4934-B851-7BDAA7611BE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2095500" y="63246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i="1" smtClean="0">
                <a:solidFill>
                  <a:schemeClr val="bg2"/>
                </a:solidFill>
                <a:latin typeface="Elephant" pitchFamily="18" charset="0"/>
              </a:rPr>
              <a:t>Blue Skies Delaware; Clean Air for Life</a:t>
            </a:r>
            <a:r>
              <a:rPr lang="en-US" smtClean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1033" name="Picture 18" descr="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133475"/>
            <a:ext cx="46863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DNREC Logo Transparen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914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524000"/>
            <a:ext cx="6553200" cy="2743200"/>
          </a:xfrm>
        </p:spPr>
        <p:txBody>
          <a:bodyPr/>
          <a:lstStyle/>
          <a:p>
            <a:r>
              <a:rPr lang="en-US" sz="4400" dirty="0" smtClean="0"/>
              <a:t>Walan Specialty Construction Products, LLC – Public Hearing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572000"/>
            <a:ext cx="6019800" cy="1752600"/>
          </a:xfrm>
        </p:spPr>
        <p:txBody>
          <a:bodyPr/>
          <a:lstStyle/>
          <a:p>
            <a:r>
              <a:rPr lang="en-US" sz="2800" dirty="0" smtClean="0"/>
              <a:t>November 20,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2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DAQ Air Permit Application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r>
              <a:rPr lang="en-US" dirty="0" smtClean="0"/>
              <a:t>Received Application October 19, 2018</a:t>
            </a:r>
          </a:p>
          <a:p>
            <a:r>
              <a:rPr lang="en-US" dirty="0" smtClean="0"/>
              <a:t>Public Notice October 28, 2018</a:t>
            </a:r>
          </a:p>
          <a:p>
            <a:r>
              <a:rPr lang="en-US" dirty="0" smtClean="0"/>
              <a:t>Public Hearing November 20, 2018</a:t>
            </a:r>
          </a:p>
        </p:txBody>
      </p:sp>
    </p:spTree>
    <p:extLst>
      <p:ext uri="{BB962C8B-B14F-4D97-AF65-F5344CB8AC3E}">
        <p14:creationId xmlns:p14="http://schemas.microsoft.com/office/powerpoint/2010/main" val="26710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sz="3000" dirty="0" smtClean="0"/>
              <a:t>The proposed Facility will produce a fine slag material which is an additive for use in the construction industry.</a:t>
            </a:r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Coarse slag will be dried using natural gas with proposed emissions within allowable limits.</a:t>
            </a:r>
          </a:p>
          <a:p>
            <a:r>
              <a:rPr lang="en-US" sz="3000" dirty="0"/>
              <a:t>The drying and grinding operations will be </a:t>
            </a:r>
            <a:r>
              <a:rPr lang="en-US" sz="3000" dirty="0" smtClean="0"/>
              <a:t>enclosed and will utilize a </a:t>
            </a:r>
            <a:r>
              <a:rPr lang="en-US" sz="3000" dirty="0" smtClean="0"/>
              <a:t>baghouse </a:t>
            </a:r>
            <a:r>
              <a:rPr lang="en-US" sz="3000" dirty="0" smtClean="0"/>
              <a:t>and other air pollution control </a:t>
            </a:r>
            <a:r>
              <a:rPr lang="en-US" sz="3000" dirty="0"/>
              <a:t>equipment.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7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/>
              <a:t>Emissions – The process emissions will consist of </a:t>
            </a:r>
            <a:r>
              <a:rPr lang="en-US" dirty="0" smtClean="0"/>
              <a:t>particulate matter (PM) from </a:t>
            </a:r>
            <a:r>
              <a:rPr lang="en-US" dirty="0"/>
              <a:t>materials handling and emissions from combustion </a:t>
            </a:r>
            <a:r>
              <a:rPr lang="en-US" dirty="0" smtClean="0"/>
              <a:t>of natural gas </a:t>
            </a:r>
            <a:r>
              <a:rPr lang="en-US" dirty="0"/>
              <a:t>(PM, NO</a:t>
            </a:r>
            <a:r>
              <a:rPr lang="en-US" baseline="-25000" dirty="0"/>
              <a:t>x</a:t>
            </a:r>
            <a:r>
              <a:rPr lang="en-US" dirty="0"/>
              <a:t>, CO, SO</a:t>
            </a:r>
            <a:r>
              <a:rPr lang="en-US" baseline="-25000" dirty="0"/>
              <a:t>2</a:t>
            </a:r>
            <a:r>
              <a:rPr lang="en-US" dirty="0"/>
              <a:t>, VOC)</a:t>
            </a:r>
          </a:p>
          <a:p>
            <a:r>
              <a:rPr lang="en-US" dirty="0" smtClean="0"/>
              <a:t>PM is controlled via baghouse</a:t>
            </a:r>
            <a:r>
              <a:rPr lang="en-US" dirty="0"/>
              <a:t>, </a:t>
            </a:r>
            <a:r>
              <a:rPr lang="en-US" dirty="0" smtClean="0"/>
              <a:t>storage silos </a:t>
            </a:r>
            <a:r>
              <a:rPr lang="en-US" dirty="0"/>
              <a:t>with </a:t>
            </a:r>
            <a:r>
              <a:rPr lang="en-US" dirty="0" smtClean="0"/>
              <a:t>bin vents</a:t>
            </a:r>
            <a:r>
              <a:rPr lang="en-US" dirty="0"/>
              <a:t>,  </a:t>
            </a:r>
            <a:r>
              <a:rPr lang="en-US" dirty="0" smtClean="0"/>
              <a:t>and dustless loadout chutes </a:t>
            </a:r>
            <a:r>
              <a:rPr lang="en-US" dirty="0"/>
              <a:t>with </a:t>
            </a:r>
            <a:r>
              <a:rPr lang="en-US" dirty="0" smtClean="0"/>
              <a:t>cartridge filters.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r>
              <a:rPr lang="en-US" sz="2800" dirty="0"/>
              <a:t>Potential to Emit (PTE) table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emissions will be monitored using methods based on material processed and fuel usage.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65722"/>
              </p:ext>
            </p:extLst>
          </p:nvPr>
        </p:nvGraphicFramePr>
        <p:xfrm>
          <a:off x="838200" y="1752600"/>
          <a:ext cx="6934200" cy="311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68987748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31889489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1491872209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70183265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87412810"/>
                    </a:ext>
                  </a:extLst>
                </a:gridCol>
              </a:tblGrid>
              <a:tr h="619963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Pollutant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Uncontrolled 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lb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hr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Controlled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lb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hr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Annual PTE</a:t>
                      </a:r>
                    </a:p>
                    <a:p>
                      <a:pPr algn="ctr"/>
                      <a:r>
                        <a:rPr lang="en-US" sz="1200" dirty="0" smtClean="0"/>
                        <a:t>(tons/</a:t>
                      </a:r>
                      <a:r>
                        <a:rPr lang="en-US" sz="1200" dirty="0" err="1" smtClean="0"/>
                        <a:t>yr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Requested</a:t>
                      </a:r>
                    </a:p>
                    <a:p>
                      <a:pPr algn="ctr"/>
                      <a:r>
                        <a:rPr lang="en-US" sz="1200" dirty="0" smtClean="0"/>
                        <a:t>Permitted</a:t>
                      </a:r>
                    </a:p>
                    <a:p>
                      <a:pPr algn="ctr"/>
                      <a:r>
                        <a:rPr lang="en-US" sz="1200" dirty="0" smtClean="0"/>
                        <a:t>(tons/year)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493289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286.247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5.776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417848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PM</a:t>
                      </a:r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231.600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4.543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24707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PM</a:t>
                      </a:r>
                      <a:r>
                        <a:rPr lang="en-US" sz="1000" dirty="0" smtClean="0"/>
                        <a:t>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72.655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1.591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371837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r>
                        <a:rPr lang="en-US" sz="1000" dirty="0" smtClean="0"/>
                        <a:t>X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372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2.664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22626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</a:t>
                      </a:r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300792"/>
                  </a:ext>
                </a:extLst>
              </a:tr>
              <a:tr h="354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VOC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27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9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DAQ Permitting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If Secretary approves the permit, then DAQ will issue construction permits that will:</a:t>
            </a:r>
          </a:p>
          <a:p>
            <a:pPr lvl="1"/>
            <a:r>
              <a:rPr lang="en-US" dirty="0" smtClean="0"/>
              <a:t>Meet </a:t>
            </a:r>
            <a:r>
              <a:rPr lang="en-US" dirty="0"/>
              <a:t>strict air quality standards under the Federal </a:t>
            </a:r>
            <a:r>
              <a:rPr lang="en-US" dirty="0" smtClean="0"/>
              <a:t>and </a:t>
            </a:r>
            <a:r>
              <a:rPr lang="en-US" dirty="0"/>
              <a:t>Delaware </a:t>
            </a:r>
            <a:r>
              <a:rPr lang="en-US" dirty="0" smtClean="0"/>
              <a:t>State regulations</a:t>
            </a:r>
          </a:p>
          <a:p>
            <a:pPr lvl="1"/>
            <a:r>
              <a:rPr lang="en-US" dirty="0" smtClean="0"/>
              <a:t>DAQ</a:t>
            </a:r>
            <a:r>
              <a:rPr lang="en-US" dirty="0"/>
              <a:t> </a:t>
            </a:r>
            <a:r>
              <a:rPr lang="en-US" dirty="0" smtClean="0"/>
              <a:t>permits are supported by a detailed </a:t>
            </a:r>
            <a:r>
              <a:rPr lang="en-US" dirty="0"/>
              <a:t>technical review </a:t>
            </a:r>
            <a:r>
              <a:rPr lang="en-US" dirty="0" smtClean="0"/>
              <a:t>and include permit </a:t>
            </a:r>
            <a:r>
              <a:rPr lang="en-US" dirty="0"/>
              <a:t>conditions that </a:t>
            </a:r>
            <a:r>
              <a:rPr lang="en-US" dirty="0" smtClean="0"/>
              <a:t>will protect </a:t>
            </a:r>
            <a:r>
              <a:rPr lang="en-US" dirty="0"/>
              <a:t>the environment and public </a:t>
            </a:r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Contain permit conditions that may address concerns raised during the public hearing</a:t>
            </a:r>
          </a:p>
        </p:txBody>
      </p:sp>
    </p:spTree>
    <p:extLst>
      <p:ext uri="{BB962C8B-B14F-4D97-AF65-F5344CB8AC3E}">
        <p14:creationId xmlns:p14="http://schemas.microsoft.com/office/powerpoint/2010/main" val="8061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DAQ Permitting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886200"/>
          </a:xfrm>
        </p:spPr>
        <p:txBody>
          <a:bodyPr/>
          <a:lstStyle/>
          <a:p>
            <a:r>
              <a:rPr lang="en-US" sz="2800" dirty="0" smtClean="0"/>
              <a:t>If the construction permit is issued, DAQ will conduct a Construction-to-Operation inspection following construction</a:t>
            </a:r>
          </a:p>
          <a:p>
            <a:r>
              <a:rPr lang="en-US" sz="2800" dirty="0" smtClean="0"/>
              <a:t>Following a successful C to O inspection, the company would receive an operating permit that will require:</a:t>
            </a:r>
          </a:p>
          <a:p>
            <a:pPr lvl="1"/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Recordkeeping and</a:t>
            </a:r>
          </a:p>
          <a:p>
            <a:pPr lvl="1"/>
            <a:r>
              <a:rPr lang="en-US" dirty="0" smtClean="0"/>
              <a:t>Reporting </a:t>
            </a:r>
          </a:p>
          <a:p>
            <a:r>
              <a:rPr lang="en-US" sz="2800" dirty="0" smtClean="0"/>
              <a:t>DAQ performs periodic compliance inspections </a:t>
            </a:r>
          </a:p>
        </p:txBody>
      </p:sp>
    </p:spTree>
    <p:extLst>
      <p:ext uri="{BB962C8B-B14F-4D97-AF65-F5344CB8AC3E}">
        <p14:creationId xmlns:p14="http://schemas.microsoft.com/office/powerpoint/2010/main" val="246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 smtClean="0"/>
              <a:t>DAQ Permitting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Normal permit conditions include:</a:t>
            </a:r>
          </a:p>
          <a:p>
            <a:pPr lvl="1"/>
            <a:r>
              <a:rPr lang="en-US" dirty="0" smtClean="0"/>
              <a:t>Require the plant and controls to meet strict emissions limits protective of human health and the environment</a:t>
            </a:r>
          </a:p>
          <a:p>
            <a:pPr lvl="1"/>
            <a:r>
              <a:rPr lang="en-US" dirty="0" smtClean="0"/>
              <a:t>Record operating data and keep the data for 5 years</a:t>
            </a:r>
          </a:p>
          <a:p>
            <a:pPr lvl="1"/>
            <a:r>
              <a:rPr lang="en-US" dirty="0" smtClean="0"/>
              <a:t>Report deviations from permitted conditions</a:t>
            </a:r>
          </a:p>
          <a:p>
            <a:pPr lvl="1"/>
            <a:r>
              <a:rPr lang="en-US" dirty="0" smtClean="0"/>
              <a:t>Opacity observations</a:t>
            </a:r>
          </a:p>
          <a:p>
            <a:pPr lvl="1"/>
            <a:r>
              <a:rPr lang="en-US" dirty="0" smtClean="0"/>
              <a:t>Maintain dust control plan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81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371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Q Them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4B46BBFBAE224089837358835B0A76" ma:contentTypeVersion="1" ma:contentTypeDescription="Create a new document." ma:contentTypeScope="" ma:versionID="b6ecee7e14f88f694bac97c90f57261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74F9AD-6E9C-4294-AFEA-358A7B5D0608}"/>
</file>

<file path=customXml/itemProps2.xml><?xml version="1.0" encoding="utf-8"?>
<ds:datastoreItem xmlns:ds="http://schemas.openxmlformats.org/officeDocument/2006/customXml" ds:itemID="{AB660E55-33AF-442C-AA8E-167985C99A46}"/>
</file>

<file path=customXml/itemProps3.xml><?xml version="1.0" encoding="utf-8"?>
<ds:datastoreItem xmlns:ds="http://schemas.openxmlformats.org/officeDocument/2006/customXml" ds:itemID="{21CB1F9F-A80D-4BFC-A004-491F304D4EC6}"/>
</file>

<file path=docProps/app.xml><?xml version="1.0" encoding="utf-8"?>
<Properties xmlns="http://schemas.openxmlformats.org/officeDocument/2006/extended-properties" xmlns:vt="http://schemas.openxmlformats.org/officeDocument/2006/docPropsVTypes">
  <Template>DAQ Theme</Template>
  <TotalTime>1697</TotalTime>
  <Words>350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Elephant</vt:lpstr>
      <vt:lpstr>Times New Roman</vt:lpstr>
      <vt:lpstr>Wingdings</vt:lpstr>
      <vt:lpstr>DAQ Theme</vt:lpstr>
      <vt:lpstr>Walan Specialty Construction Products, LLC – Public Hearing</vt:lpstr>
      <vt:lpstr>DAQ Air Permit Application Review Process</vt:lpstr>
      <vt:lpstr>Project Summary</vt:lpstr>
      <vt:lpstr>Project Summary</vt:lpstr>
      <vt:lpstr>Project Summary</vt:lpstr>
      <vt:lpstr>DAQ Permitting</vt:lpstr>
      <vt:lpstr>DAQ Permitting</vt:lpstr>
      <vt:lpstr>DAQ Permitting</vt:lpstr>
      <vt:lpstr>Thank You</vt:lpstr>
    </vt:vector>
  </TitlesOfParts>
  <Company>DNREC, State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DCRC Title V Permit Workshop</dc:title>
  <dc:creator>Ravi.Rangan</dc:creator>
  <cp:lastModifiedBy>Klotz, Bradley A. (DNREC)</cp:lastModifiedBy>
  <cp:revision>120</cp:revision>
  <dcterms:created xsi:type="dcterms:W3CDTF">2013-02-25T15:55:51Z</dcterms:created>
  <dcterms:modified xsi:type="dcterms:W3CDTF">2018-11-19T18:47:30Z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0x0101009B4B46BBFBAE224089837358835B0A76</vt:lpwstr>
  </property>
</Properties>
</file>