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28"/>
  </p:notesMasterIdLst>
  <p:handoutMasterIdLst>
    <p:handoutMasterId r:id="rId29"/>
  </p:handoutMasterIdLst>
  <p:sldIdLst>
    <p:sldId id="257" r:id="rId3"/>
    <p:sldId id="310" r:id="rId4"/>
    <p:sldId id="273" r:id="rId5"/>
    <p:sldId id="305" r:id="rId6"/>
    <p:sldId id="295" r:id="rId7"/>
    <p:sldId id="329" r:id="rId8"/>
    <p:sldId id="284" r:id="rId9"/>
    <p:sldId id="285" r:id="rId10"/>
    <p:sldId id="287" r:id="rId11"/>
    <p:sldId id="286" r:id="rId12"/>
    <p:sldId id="288" r:id="rId13"/>
    <p:sldId id="289" r:id="rId14"/>
    <p:sldId id="328" r:id="rId15"/>
    <p:sldId id="302" r:id="rId16"/>
    <p:sldId id="307" r:id="rId17"/>
    <p:sldId id="312" r:id="rId18"/>
    <p:sldId id="314" r:id="rId19"/>
    <p:sldId id="315" r:id="rId20"/>
    <p:sldId id="320" r:id="rId21"/>
    <p:sldId id="321" r:id="rId22"/>
    <p:sldId id="317" r:id="rId23"/>
    <p:sldId id="309" r:id="rId24"/>
    <p:sldId id="323" r:id="rId25"/>
    <p:sldId id="322"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247" autoAdjust="0"/>
  </p:normalViewPr>
  <p:slideViewPr>
    <p:cSldViewPr snapToGrid="0">
      <p:cViewPr varScale="1">
        <p:scale>
          <a:sx n="63" d="100"/>
          <a:sy n="63" d="100"/>
        </p:scale>
        <p:origin x="762"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5" Type="http://schemas.openxmlformats.org/officeDocument/2006/relationships/customXml" Target="../customXml/item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0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9074"/>
          </a:xfrm>
          <a:prstGeom prst="rect">
            <a:avLst/>
          </a:prstGeom>
        </p:spPr>
        <p:txBody>
          <a:bodyPr vert="horz" lIns="91440" tIns="45720" rIns="91440" bIns="45720" rtlCol="0"/>
          <a:lstStyle>
            <a:lvl1pPr algn="r">
              <a:defRPr sz="1200"/>
            </a:lvl1pPr>
          </a:lstStyle>
          <a:p>
            <a:fld id="{095BF78E-CB49-4941-81FB-8F17AE6BBE94}" type="datetimeFigureOut">
              <a:rPr lang="en-US" smtClean="0"/>
              <a:t>11/20/2018</a:t>
            </a:fld>
            <a:endParaRPr lang="en-US"/>
          </a:p>
        </p:txBody>
      </p:sp>
      <p:sp>
        <p:nvSpPr>
          <p:cNvPr id="4" name="Footer Placeholder 3"/>
          <p:cNvSpPr>
            <a:spLocks noGrp="1"/>
          </p:cNvSpPr>
          <p:nvPr>
            <p:ph type="ftr" sz="quarter" idx="2"/>
          </p:nvPr>
        </p:nvSpPr>
        <p:spPr>
          <a:xfrm>
            <a:off x="0" y="8684927"/>
            <a:ext cx="2971800" cy="45907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4927"/>
            <a:ext cx="2971800" cy="459074"/>
          </a:xfrm>
          <a:prstGeom prst="rect">
            <a:avLst/>
          </a:prstGeom>
        </p:spPr>
        <p:txBody>
          <a:bodyPr vert="horz" lIns="91440" tIns="45720" rIns="91440" bIns="45720" rtlCol="0" anchor="b"/>
          <a:lstStyle>
            <a:lvl1pPr algn="r">
              <a:defRPr sz="1200"/>
            </a:lvl1pPr>
          </a:lstStyle>
          <a:p>
            <a:fld id="{EF55D41F-7FFE-4B42-BDF0-8E206C693C42}" type="slidenum">
              <a:rPr lang="en-US" smtClean="0"/>
              <a:t>‹#›</a:t>
            </a:fld>
            <a:endParaRPr lang="en-US"/>
          </a:p>
        </p:txBody>
      </p:sp>
    </p:spTree>
    <p:extLst>
      <p:ext uri="{BB962C8B-B14F-4D97-AF65-F5344CB8AC3E}">
        <p14:creationId xmlns:p14="http://schemas.microsoft.com/office/powerpoint/2010/main" val="1238643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9"/>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884614" y="0"/>
            <a:ext cx="2971800" cy="458789"/>
          </a:xfrm>
          <a:prstGeom prst="rect">
            <a:avLst/>
          </a:prstGeom>
        </p:spPr>
        <p:txBody>
          <a:bodyPr vert="horz" lIns="92492" tIns="46246" rIns="92492" bIns="46246" rtlCol="0"/>
          <a:lstStyle>
            <a:lvl1pPr algn="r">
              <a:defRPr sz="1200"/>
            </a:lvl1pPr>
          </a:lstStyle>
          <a:p>
            <a:fld id="{5DDA6919-6C97-49D7-827F-04DADFEAC1D5}" type="datetimeFigureOut">
              <a:rPr lang="en-US" smtClean="0"/>
              <a:t>11/20/2018</a:t>
            </a:fld>
            <a:endParaRPr lang="en-US" dirty="0"/>
          </a:p>
        </p:txBody>
      </p:sp>
      <p:sp>
        <p:nvSpPr>
          <p:cNvPr id="4" name="Slide Image Placeholder 3"/>
          <p:cNvSpPr>
            <a:spLocks noGrp="1" noRot="1" noChangeAspect="1"/>
          </p:cNvSpPr>
          <p:nvPr>
            <p:ph type="sldImg" idx="2"/>
          </p:nvPr>
        </p:nvSpPr>
        <p:spPr>
          <a:xfrm>
            <a:off x="684213" y="1143000"/>
            <a:ext cx="5489575" cy="3087688"/>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85800" y="4400551"/>
            <a:ext cx="5486400" cy="3600450"/>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8"/>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685214"/>
            <a:ext cx="2971800" cy="458788"/>
          </a:xfrm>
          <a:prstGeom prst="rect">
            <a:avLst/>
          </a:prstGeom>
        </p:spPr>
        <p:txBody>
          <a:bodyPr vert="horz" lIns="92492" tIns="46246" rIns="92492" bIns="46246" rtlCol="0" anchor="b"/>
          <a:lstStyle>
            <a:lvl1pPr algn="r">
              <a:defRPr sz="1200"/>
            </a:lvl1pPr>
          </a:lstStyle>
          <a:p>
            <a:fld id="{29BB4C62-C349-4963-928C-4BD1A73EC8EB}" type="slidenum">
              <a:rPr lang="en-US" smtClean="0"/>
              <a:t>‹#›</a:t>
            </a:fld>
            <a:endParaRPr lang="en-US" dirty="0"/>
          </a:p>
        </p:txBody>
      </p:sp>
    </p:spTree>
    <p:extLst>
      <p:ext uri="{BB962C8B-B14F-4D97-AF65-F5344CB8AC3E}">
        <p14:creationId xmlns:p14="http://schemas.microsoft.com/office/powerpoint/2010/main" val="1826867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708213815"/>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70702323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252889149"/>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615041926"/>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646233986"/>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875410613"/>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601343898"/>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29389350"/>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890735015"/>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563393089"/>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857280431"/>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269893355"/>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4110310301"/>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775650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7" name="Straight Connector 6"/>
          <p:cNvCxnSpPr/>
          <p:nvPr/>
        </p:nvCxnSpPr>
        <p:spPr>
          <a:xfrm>
            <a:off x="9373453" y="0"/>
            <a:ext cx="1219518"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7427201" y="3681414"/>
            <a:ext cx="4764799"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9188726" y="-8467"/>
            <a:ext cx="3006450" cy="6866467"/>
          </a:xfrm>
          <a:custGeom>
            <a:avLst/>
            <a:gdLst>
              <a:gd name="connsiteX0" fmla="*/ 2023534 w 3005667"/>
              <a:gd name="connsiteY0" fmla="*/ 8467 h 6866467"/>
              <a:gd name="connsiteX1" fmla="*/ 0 w 3005667"/>
              <a:gd name="connsiteY1" fmla="*/ 6866467 h 6866467"/>
              <a:gd name="connsiteX2" fmla="*/ 2997200 w 3005667"/>
              <a:gd name="connsiteY2" fmla="*/ 6858000 h 6866467"/>
              <a:gd name="connsiteX3" fmla="*/ 3005667 w 3005667"/>
              <a:gd name="connsiteY3" fmla="*/ 0 h 6866467"/>
              <a:gd name="connsiteX4" fmla="*/ 2023534 w 3005667"/>
              <a:gd name="connsiteY4" fmla="*/ 8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7" h="68664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Freeform 9"/>
          <p:cNvSpPr/>
          <p:nvPr/>
        </p:nvSpPr>
        <p:spPr>
          <a:xfrm>
            <a:off x="9603701" y="-8467"/>
            <a:ext cx="2591475" cy="6866467"/>
          </a:xfrm>
          <a:custGeom>
            <a:avLst/>
            <a:gdLst>
              <a:gd name="connsiteX0" fmla="*/ 0 w 2590800"/>
              <a:gd name="connsiteY0" fmla="*/ 0 h 6866467"/>
              <a:gd name="connsiteX1" fmla="*/ 1202267 w 2590800"/>
              <a:gd name="connsiteY1" fmla="*/ 6866467 h 6866467"/>
              <a:gd name="connsiteX2" fmla="*/ 2590800 w 2590800"/>
              <a:gd name="connsiteY2" fmla="*/ 6866467 h 6866467"/>
              <a:gd name="connsiteX3" fmla="*/ 2582333 w 2590800"/>
              <a:gd name="connsiteY3" fmla="*/ 0 h 6866467"/>
              <a:gd name="connsiteX4" fmla="*/ 0 w 2590800"/>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6866467">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Freeform 10"/>
          <p:cNvSpPr/>
          <p:nvPr/>
        </p:nvSpPr>
        <p:spPr>
          <a:xfrm>
            <a:off x="8934660" y="3048000"/>
            <a:ext cx="3260516" cy="3810000"/>
          </a:xfrm>
          <a:custGeom>
            <a:avLst/>
            <a:gdLst>
              <a:gd name="connsiteX0" fmla="*/ 0 w 3259667"/>
              <a:gd name="connsiteY0" fmla="*/ 3810000 h 3810000"/>
              <a:gd name="connsiteX1" fmla="*/ 3251200 w 3259667"/>
              <a:gd name="connsiteY1" fmla="*/ 0 h 3810000"/>
              <a:gd name="connsiteX2" fmla="*/ 3259667 w 3259667"/>
              <a:gd name="connsiteY2" fmla="*/ 3810000 h 3810000"/>
              <a:gd name="connsiteX3" fmla="*/ 0 w 3259667"/>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Freeform 11"/>
          <p:cNvSpPr/>
          <p:nvPr/>
        </p:nvSpPr>
        <p:spPr>
          <a:xfrm>
            <a:off x="9341166" y="-8467"/>
            <a:ext cx="2854010" cy="6866467"/>
          </a:xfrm>
          <a:custGeom>
            <a:avLst/>
            <a:gdLst>
              <a:gd name="connsiteX0" fmla="*/ 0 w 2853267"/>
              <a:gd name="connsiteY0" fmla="*/ 0 h 6866467"/>
              <a:gd name="connsiteX1" fmla="*/ 2472267 w 2853267"/>
              <a:gd name="connsiteY1" fmla="*/ 6866467 h 6866467"/>
              <a:gd name="connsiteX2" fmla="*/ 2853267 w 2853267"/>
              <a:gd name="connsiteY2" fmla="*/ 6858000 h 6866467"/>
              <a:gd name="connsiteX3" fmla="*/ 2853267 w 2853267"/>
              <a:gd name="connsiteY3" fmla="*/ 0 h 6866467"/>
              <a:gd name="connsiteX4" fmla="*/ 0 w 2853267"/>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Freeform 12"/>
          <p:cNvSpPr/>
          <p:nvPr/>
        </p:nvSpPr>
        <p:spPr>
          <a:xfrm>
            <a:off x="10907908" y="-8467"/>
            <a:ext cx="1287268" cy="6866467"/>
          </a:xfrm>
          <a:custGeom>
            <a:avLst/>
            <a:gdLst>
              <a:gd name="connsiteX0" fmla="*/ 1016000 w 1286933"/>
              <a:gd name="connsiteY0" fmla="*/ 0 h 6866467"/>
              <a:gd name="connsiteX1" fmla="*/ 0 w 1286933"/>
              <a:gd name="connsiteY1" fmla="*/ 6866467 h 6866467"/>
              <a:gd name="connsiteX2" fmla="*/ 1286933 w 1286933"/>
              <a:gd name="connsiteY2" fmla="*/ 6866467 h 6866467"/>
              <a:gd name="connsiteX3" fmla="*/ 1278466 w 1286933"/>
              <a:gd name="connsiteY3" fmla="*/ 0 h 6866467"/>
              <a:gd name="connsiteX4" fmla="*/ 1016000 w 1286933"/>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Freeform 13"/>
          <p:cNvSpPr/>
          <p:nvPr/>
        </p:nvSpPr>
        <p:spPr>
          <a:xfrm>
            <a:off x="10941783" y="-8468"/>
            <a:ext cx="1270575" cy="6866467"/>
          </a:xfrm>
          <a:custGeom>
            <a:avLst/>
            <a:gdLst>
              <a:gd name="connsiteX0" fmla="*/ 0 w 1244600"/>
              <a:gd name="connsiteY0" fmla="*/ 0 h 6874934"/>
              <a:gd name="connsiteX1" fmla="*/ 1117600 w 1244600"/>
              <a:gd name="connsiteY1" fmla="*/ 6866467 h 6874934"/>
              <a:gd name="connsiteX2" fmla="*/ 1244600 w 1244600"/>
              <a:gd name="connsiteY2" fmla="*/ 6874934 h 6874934"/>
              <a:gd name="connsiteX3" fmla="*/ 1236134 w 1244600"/>
              <a:gd name="connsiteY3" fmla="*/ 0 h 6874934"/>
              <a:gd name="connsiteX4" fmla="*/ 0 w 1244600"/>
              <a:gd name="connsiteY4" fmla="*/ 0 h 6874934"/>
              <a:gd name="connsiteX0" fmla="*/ 0 w 1253067"/>
              <a:gd name="connsiteY0" fmla="*/ 0 h 6874934"/>
              <a:gd name="connsiteX1" fmla="*/ 1117600 w 1253067"/>
              <a:gd name="connsiteY1" fmla="*/ 6866467 h 6874934"/>
              <a:gd name="connsiteX2" fmla="*/ 1244600 w 1253067"/>
              <a:gd name="connsiteY2" fmla="*/ 6874934 h 6874934"/>
              <a:gd name="connsiteX3" fmla="*/ 1253067 w 1253067"/>
              <a:gd name="connsiteY3" fmla="*/ 0 h 6874934"/>
              <a:gd name="connsiteX4" fmla="*/ 0 w 1253067"/>
              <a:gd name="connsiteY4" fmla="*/ 0 h 6874934"/>
              <a:gd name="connsiteX0" fmla="*/ 0 w 1270244"/>
              <a:gd name="connsiteY0" fmla="*/ 0 h 6866467"/>
              <a:gd name="connsiteX1" fmla="*/ 1117600 w 1270244"/>
              <a:gd name="connsiteY1" fmla="*/ 6866467 h 6866467"/>
              <a:gd name="connsiteX2" fmla="*/ 1270000 w 1270244"/>
              <a:gd name="connsiteY2" fmla="*/ 6866467 h 6866467"/>
              <a:gd name="connsiteX3" fmla="*/ 1253067 w 1270244"/>
              <a:gd name="connsiteY3" fmla="*/ 0 h 6866467"/>
              <a:gd name="connsiteX4" fmla="*/ 0 w 1270244"/>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Freeform 14"/>
          <p:cNvSpPr/>
          <p:nvPr/>
        </p:nvSpPr>
        <p:spPr>
          <a:xfrm>
            <a:off x="-8468" y="-8468"/>
            <a:ext cx="863825" cy="5698067"/>
          </a:xfrm>
          <a:custGeom>
            <a:avLst/>
            <a:gdLst>
              <a:gd name="connsiteX0" fmla="*/ 0 w 863600"/>
              <a:gd name="connsiteY0" fmla="*/ 8467 h 5698067"/>
              <a:gd name="connsiteX1" fmla="*/ 863600 w 863600"/>
              <a:gd name="connsiteY1" fmla="*/ 0 h 5698067"/>
              <a:gd name="connsiteX2" fmla="*/ 863600 w 863600"/>
              <a:gd name="connsiteY2" fmla="*/ 16934 h 5698067"/>
              <a:gd name="connsiteX3" fmla="*/ 0 w 863600"/>
              <a:gd name="connsiteY3" fmla="*/ 5698067 h 5698067"/>
              <a:gd name="connsiteX4" fmla="*/ 0 w 863600"/>
              <a:gd name="connsiteY4" fmla="*/ 8467 h 569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Freeform 15"/>
          <p:cNvSpPr/>
          <p:nvPr/>
        </p:nvSpPr>
        <p:spPr>
          <a:xfrm>
            <a:off x="10374369" y="3589868"/>
            <a:ext cx="1820807" cy="3268133"/>
          </a:xfrm>
          <a:custGeom>
            <a:avLst/>
            <a:gdLst>
              <a:gd name="connsiteX0" fmla="*/ 0 w 1820333"/>
              <a:gd name="connsiteY0" fmla="*/ 3268133 h 3268133"/>
              <a:gd name="connsiteX1" fmla="*/ 1811866 w 1820333"/>
              <a:gd name="connsiteY1" fmla="*/ 0 h 3268133"/>
              <a:gd name="connsiteX2" fmla="*/ 1820333 w 1820333"/>
              <a:gd name="connsiteY2" fmla="*/ 3259666 h 3268133"/>
              <a:gd name="connsiteX3" fmla="*/ 0 w 1820333"/>
              <a:gd name="connsiteY3" fmla="*/ 3268133 h 3268133"/>
            </a:gdLst>
            <a:ahLst/>
            <a:cxnLst>
              <a:cxn ang="0">
                <a:pos x="connsiteX0" y="connsiteY0"/>
              </a:cxn>
              <a:cxn ang="0">
                <a:pos x="connsiteX1" y="connsiteY1"/>
              </a:cxn>
              <a:cxn ang="0">
                <a:pos x="connsiteX2" y="connsiteY2"/>
              </a:cxn>
              <a:cxn ang="0">
                <a:pos x="connsiteX3" y="connsiteY3"/>
              </a:cxn>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1507460"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0" y="4050834"/>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4A0395-01C3-4707-AAA6-85F2BB3AE61F}"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3757727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512" y="609600"/>
            <a:ext cx="8598907"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512" y="4470400"/>
            <a:ext cx="8598907"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8EA6EE-4F2A-45D0-A08B-085B0F850F51}"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256584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577" y="609600"/>
            <a:ext cx="8096242" cy="3022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512" y="4470400"/>
            <a:ext cx="8598907"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C2869A-6928-4378-8D6C-6D7D79997C1D}"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
        <p:nvSpPr>
          <p:cNvPr id="23" name="Text Placeholder 9"/>
          <p:cNvSpPr>
            <a:spLocks noGrp="1"/>
          </p:cNvSpPr>
          <p:nvPr>
            <p:ph type="body" sz="quarter" idx="13"/>
          </p:nvPr>
        </p:nvSpPr>
        <p:spPr>
          <a:xfrm>
            <a:off x="1366495" y="3632200"/>
            <a:ext cx="722640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0" name="TextBox 19"/>
          <p:cNvSpPr txBox="1"/>
          <p:nvPr/>
        </p:nvSpPr>
        <p:spPr>
          <a:xfrm>
            <a:off x="542011" y="790378"/>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5327" y="2886556"/>
            <a:ext cx="609759" cy="584776"/>
          </a:xfrm>
          <a:prstGeom prst="rect">
            <a:avLst/>
          </a:prstGeom>
        </p:spPr>
        <p:txBody>
          <a:bodyPr vert="horz" lIns="91440" tIns="45720" rIns="91440" bIns="45720" rtlCol="0" anchor="ctr">
            <a:noAutofit/>
          </a:bodyPr>
          <a:lstStyle>
            <a:defPPr>
              <a:defRPr lang="en-US"/>
            </a:defPPr>
            <a:lvl1pPr lvl="0">
              <a:spcBef>
                <a:spcPct val="0"/>
              </a:spcBef>
              <a:buNone/>
              <a:defRPr sz="8000" b="0" cap="all" baseline="0">
                <a:ln w="3175" cmpd="sng">
                  <a:noFill/>
                </a:ln>
                <a:effectLst/>
                <a:latin typeface="Arial"/>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lumMod val="60000"/>
                    <a:lumOff val="40000"/>
                  </a:schemeClr>
                </a:solidFill>
              </a:rPr>
              <a:t>”</a:t>
            </a:r>
          </a:p>
        </p:txBody>
      </p:sp>
    </p:spTree>
    <p:extLst>
      <p:ext uri="{BB962C8B-B14F-4D97-AF65-F5344CB8AC3E}">
        <p14:creationId xmlns:p14="http://schemas.microsoft.com/office/powerpoint/2010/main" val="3599817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512" y="1931988"/>
            <a:ext cx="8598907"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512" y="4527448"/>
            <a:ext cx="8598907"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928CFE-A27A-4F64-9467-FAD8AB156BFB}"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2396703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577" y="609600"/>
            <a:ext cx="8096242" cy="3022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512" y="4527448"/>
            <a:ext cx="8598907"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2A1ECC-E054-401D-B69C-6B342B406673}"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
        <p:nvSpPr>
          <p:cNvPr id="23" name="Text Placeholder 9"/>
          <p:cNvSpPr>
            <a:spLocks noGrp="1"/>
          </p:cNvSpPr>
          <p:nvPr>
            <p:ph type="body" sz="quarter" idx="13"/>
          </p:nvPr>
        </p:nvSpPr>
        <p:spPr>
          <a:xfrm>
            <a:off x="677509" y="4013200"/>
            <a:ext cx="859890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4" name="TextBox 23"/>
          <p:cNvSpPr txBox="1"/>
          <p:nvPr/>
        </p:nvSpPr>
        <p:spPr>
          <a:xfrm>
            <a:off x="542011" y="790378"/>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5327" y="2886556"/>
            <a:ext cx="609759" cy="584776"/>
          </a:xfrm>
          <a:prstGeom prst="rect">
            <a:avLst/>
          </a:prstGeom>
        </p:spPr>
        <p:txBody>
          <a:bodyPr vert="horz" lIns="91440" tIns="45720" rIns="91440" bIns="45720" rtlCol="0" anchor="ctr">
            <a:noAutofit/>
          </a:bodyPr>
          <a:lstStyle>
            <a:defPPr>
              <a:defRPr lang="en-US"/>
            </a:defPPr>
            <a:lvl1pPr lvl="0">
              <a:spcBef>
                <a:spcPct val="0"/>
              </a:spcBef>
              <a:buNone/>
              <a:defRPr sz="8000" b="0" cap="all" baseline="0">
                <a:ln w="3175" cmpd="sng">
                  <a:noFill/>
                </a:ln>
                <a:effectLst/>
                <a:latin typeface="Arial"/>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lumMod val="60000"/>
                    <a:lumOff val="40000"/>
                  </a:schemeClr>
                </a:solidFill>
              </a:rPr>
              <a:t>”</a:t>
            </a:r>
          </a:p>
        </p:txBody>
      </p:sp>
    </p:spTree>
    <p:extLst>
      <p:ext uri="{BB962C8B-B14F-4D97-AF65-F5344CB8AC3E}">
        <p14:creationId xmlns:p14="http://schemas.microsoft.com/office/powerpoint/2010/main" val="369739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978" y="609600"/>
            <a:ext cx="8590440" cy="3022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512" y="4527448"/>
            <a:ext cx="8598907"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2EF7B0-96AE-430A-A32D-B3D9C1A955C3}"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
        <p:nvSpPr>
          <p:cNvPr id="23" name="Text Placeholder 9"/>
          <p:cNvSpPr>
            <a:spLocks noGrp="1"/>
          </p:cNvSpPr>
          <p:nvPr>
            <p:ph type="body" sz="quarter" idx="13"/>
          </p:nvPr>
        </p:nvSpPr>
        <p:spPr>
          <a:xfrm>
            <a:off x="677509" y="4013200"/>
            <a:ext cx="8598908"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Tree>
    <p:extLst>
      <p:ext uri="{BB962C8B-B14F-4D97-AF65-F5344CB8AC3E}">
        <p14:creationId xmlns:p14="http://schemas.microsoft.com/office/powerpoint/2010/main" val="170431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401D0-EA1B-4416-952C-85B7331366BD}"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215080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0"/>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511" y="609600"/>
            <a:ext cx="7061989"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6A7F8-B70C-4766-8ED5-F463E23E2763}"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402916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2DCA5A-2447-4B79-BAFD-C367FC8DD5D1}"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255628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512" y="2700868"/>
            <a:ext cx="8598907"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512" y="4527448"/>
            <a:ext cx="8598907"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05EC90-87AA-4B3A-A3E1-62BDDEA9AAE0}" type="datetime1">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247794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511" y="2160589"/>
            <a:ext cx="418512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1296" y="2160590"/>
            <a:ext cx="418512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DEE243-363C-494F-9817-3967C1D1FA45}" type="datetime1">
              <a:rPr lang="en-US" smtClean="0"/>
              <a:t>11/20/2018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68761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922" y="2160983"/>
            <a:ext cx="418671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922" y="2737246"/>
            <a:ext cx="41867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9709" y="2160983"/>
            <a:ext cx="418670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9710" y="2737246"/>
            <a:ext cx="418670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951BA6-9A71-430C-8CC2-C40FD9FAE97B}" type="datetime1">
              <a:rPr lang="en-US" smtClean="0"/>
              <a:t>11/20/2018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235033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511" y="609600"/>
            <a:ext cx="8598907"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F64FB88-2A9D-4DE9-9399-F4F9FC9E7257}" type="datetime1">
              <a:rPr lang="en-US" smtClean="0"/>
              <a:t>11/20/2018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119516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74748-05AF-4411-91E6-609A26AA9B4A}" type="datetime1">
              <a:rPr lang="en-US" smtClean="0"/>
              <a:t>11/20/2018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89786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510" y="1498604"/>
            <a:ext cx="3855532"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1701" y="514925"/>
            <a:ext cx="451471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510" y="2777069"/>
            <a:ext cx="3855532"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013A2-B3DE-41A5-8083-367FCD375D91}" type="datetime1">
              <a:rPr lang="en-US" smtClean="0"/>
              <a:t>11/20/2018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172162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511" y="4800600"/>
            <a:ext cx="8598906"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511" y="609600"/>
            <a:ext cx="8598907" cy="3845718"/>
          </a:xfrm>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7511" y="5367338"/>
            <a:ext cx="8598906"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D79140D-6386-4BE0-97EC-D8E01F0EF7F8}" type="datetime1">
              <a:rPr lang="en-US" smtClean="0"/>
              <a:t>11/20/2018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C7A5AD-5AEC-42D0-A3BE-F46B40576360}" type="slidenum">
              <a:rPr lang="en-US" smtClean="0"/>
              <a:t>‹#›</a:t>
            </a:fld>
            <a:endParaRPr lang="en-US" dirty="0"/>
          </a:p>
        </p:txBody>
      </p:sp>
    </p:spTree>
    <p:extLst>
      <p:ext uri="{BB962C8B-B14F-4D97-AF65-F5344CB8AC3E}">
        <p14:creationId xmlns:p14="http://schemas.microsoft.com/office/powerpoint/2010/main" val="4290783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flipV="1">
            <a:off x="7427201" y="3681414"/>
            <a:ext cx="4764799"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373453" y="0"/>
            <a:ext cx="1219518"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9188726" y="-8467"/>
            <a:ext cx="3006450" cy="6866467"/>
          </a:xfrm>
          <a:custGeom>
            <a:avLst/>
            <a:gdLst>
              <a:gd name="connsiteX0" fmla="*/ 2023534 w 3005667"/>
              <a:gd name="connsiteY0" fmla="*/ 8467 h 6866467"/>
              <a:gd name="connsiteX1" fmla="*/ 0 w 3005667"/>
              <a:gd name="connsiteY1" fmla="*/ 6866467 h 6866467"/>
              <a:gd name="connsiteX2" fmla="*/ 2997200 w 3005667"/>
              <a:gd name="connsiteY2" fmla="*/ 6858000 h 6866467"/>
              <a:gd name="connsiteX3" fmla="*/ 3005667 w 3005667"/>
              <a:gd name="connsiteY3" fmla="*/ 0 h 6866467"/>
              <a:gd name="connsiteX4" fmla="*/ 2023534 w 3005667"/>
              <a:gd name="connsiteY4" fmla="*/ 8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7" h="68664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Freeform 9"/>
          <p:cNvSpPr/>
          <p:nvPr/>
        </p:nvSpPr>
        <p:spPr>
          <a:xfrm>
            <a:off x="9603701" y="-8467"/>
            <a:ext cx="2591475" cy="6866467"/>
          </a:xfrm>
          <a:custGeom>
            <a:avLst/>
            <a:gdLst>
              <a:gd name="connsiteX0" fmla="*/ 0 w 2590800"/>
              <a:gd name="connsiteY0" fmla="*/ 0 h 6866467"/>
              <a:gd name="connsiteX1" fmla="*/ 1202267 w 2590800"/>
              <a:gd name="connsiteY1" fmla="*/ 6866467 h 6866467"/>
              <a:gd name="connsiteX2" fmla="*/ 2590800 w 2590800"/>
              <a:gd name="connsiteY2" fmla="*/ 6866467 h 6866467"/>
              <a:gd name="connsiteX3" fmla="*/ 2582333 w 2590800"/>
              <a:gd name="connsiteY3" fmla="*/ 0 h 6866467"/>
              <a:gd name="connsiteX4" fmla="*/ 0 w 2590800"/>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6866467">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Freeform 10"/>
          <p:cNvSpPr/>
          <p:nvPr/>
        </p:nvSpPr>
        <p:spPr>
          <a:xfrm>
            <a:off x="8934660" y="3048000"/>
            <a:ext cx="3260516" cy="3810000"/>
          </a:xfrm>
          <a:custGeom>
            <a:avLst/>
            <a:gdLst>
              <a:gd name="connsiteX0" fmla="*/ 0 w 3259667"/>
              <a:gd name="connsiteY0" fmla="*/ 3810000 h 3810000"/>
              <a:gd name="connsiteX1" fmla="*/ 3251200 w 3259667"/>
              <a:gd name="connsiteY1" fmla="*/ 0 h 3810000"/>
              <a:gd name="connsiteX2" fmla="*/ 3259667 w 3259667"/>
              <a:gd name="connsiteY2" fmla="*/ 3810000 h 3810000"/>
              <a:gd name="connsiteX3" fmla="*/ 0 w 3259667"/>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Freeform 11"/>
          <p:cNvSpPr/>
          <p:nvPr/>
        </p:nvSpPr>
        <p:spPr>
          <a:xfrm>
            <a:off x="9341166" y="-8467"/>
            <a:ext cx="2854010" cy="6866467"/>
          </a:xfrm>
          <a:custGeom>
            <a:avLst/>
            <a:gdLst>
              <a:gd name="connsiteX0" fmla="*/ 0 w 2853267"/>
              <a:gd name="connsiteY0" fmla="*/ 0 h 6866467"/>
              <a:gd name="connsiteX1" fmla="*/ 2472267 w 2853267"/>
              <a:gd name="connsiteY1" fmla="*/ 6866467 h 6866467"/>
              <a:gd name="connsiteX2" fmla="*/ 2853267 w 2853267"/>
              <a:gd name="connsiteY2" fmla="*/ 6858000 h 6866467"/>
              <a:gd name="connsiteX3" fmla="*/ 2853267 w 2853267"/>
              <a:gd name="connsiteY3" fmla="*/ 0 h 6866467"/>
              <a:gd name="connsiteX4" fmla="*/ 0 w 2853267"/>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Freeform 12"/>
          <p:cNvSpPr/>
          <p:nvPr/>
        </p:nvSpPr>
        <p:spPr>
          <a:xfrm>
            <a:off x="10907908" y="-8467"/>
            <a:ext cx="1287268" cy="6866467"/>
          </a:xfrm>
          <a:custGeom>
            <a:avLst/>
            <a:gdLst>
              <a:gd name="connsiteX0" fmla="*/ 1016000 w 1286933"/>
              <a:gd name="connsiteY0" fmla="*/ 0 h 6866467"/>
              <a:gd name="connsiteX1" fmla="*/ 0 w 1286933"/>
              <a:gd name="connsiteY1" fmla="*/ 6866467 h 6866467"/>
              <a:gd name="connsiteX2" fmla="*/ 1286933 w 1286933"/>
              <a:gd name="connsiteY2" fmla="*/ 6866467 h 6866467"/>
              <a:gd name="connsiteX3" fmla="*/ 1278466 w 1286933"/>
              <a:gd name="connsiteY3" fmla="*/ 0 h 6866467"/>
              <a:gd name="connsiteX4" fmla="*/ 1016000 w 1286933"/>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Freeform 13"/>
          <p:cNvSpPr/>
          <p:nvPr/>
        </p:nvSpPr>
        <p:spPr>
          <a:xfrm>
            <a:off x="10941783" y="-8468"/>
            <a:ext cx="1270575" cy="6866467"/>
          </a:xfrm>
          <a:custGeom>
            <a:avLst/>
            <a:gdLst>
              <a:gd name="connsiteX0" fmla="*/ 0 w 1244600"/>
              <a:gd name="connsiteY0" fmla="*/ 0 h 6874934"/>
              <a:gd name="connsiteX1" fmla="*/ 1117600 w 1244600"/>
              <a:gd name="connsiteY1" fmla="*/ 6866467 h 6874934"/>
              <a:gd name="connsiteX2" fmla="*/ 1244600 w 1244600"/>
              <a:gd name="connsiteY2" fmla="*/ 6874934 h 6874934"/>
              <a:gd name="connsiteX3" fmla="*/ 1236134 w 1244600"/>
              <a:gd name="connsiteY3" fmla="*/ 0 h 6874934"/>
              <a:gd name="connsiteX4" fmla="*/ 0 w 1244600"/>
              <a:gd name="connsiteY4" fmla="*/ 0 h 6874934"/>
              <a:gd name="connsiteX0" fmla="*/ 0 w 1253067"/>
              <a:gd name="connsiteY0" fmla="*/ 0 h 6874934"/>
              <a:gd name="connsiteX1" fmla="*/ 1117600 w 1253067"/>
              <a:gd name="connsiteY1" fmla="*/ 6866467 h 6874934"/>
              <a:gd name="connsiteX2" fmla="*/ 1244600 w 1253067"/>
              <a:gd name="connsiteY2" fmla="*/ 6874934 h 6874934"/>
              <a:gd name="connsiteX3" fmla="*/ 1253067 w 1253067"/>
              <a:gd name="connsiteY3" fmla="*/ 0 h 6874934"/>
              <a:gd name="connsiteX4" fmla="*/ 0 w 1253067"/>
              <a:gd name="connsiteY4" fmla="*/ 0 h 6874934"/>
              <a:gd name="connsiteX0" fmla="*/ 0 w 1270244"/>
              <a:gd name="connsiteY0" fmla="*/ 0 h 6866467"/>
              <a:gd name="connsiteX1" fmla="*/ 1117600 w 1270244"/>
              <a:gd name="connsiteY1" fmla="*/ 6866467 h 6866467"/>
              <a:gd name="connsiteX2" fmla="*/ 1270000 w 1270244"/>
              <a:gd name="connsiteY2" fmla="*/ 6866467 h 6866467"/>
              <a:gd name="connsiteX3" fmla="*/ 1253067 w 1270244"/>
              <a:gd name="connsiteY3" fmla="*/ 0 h 6866467"/>
              <a:gd name="connsiteX4" fmla="*/ 0 w 1270244"/>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Freeform 14"/>
          <p:cNvSpPr/>
          <p:nvPr/>
        </p:nvSpPr>
        <p:spPr>
          <a:xfrm>
            <a:off x="10374369" y="3589868"/>
            <a:ext cx="1820807" cy="3268133"/>
          </a:xfrm>
          <a:custGeom>
            <a:avLst/>
            <a:gdLst>
              <a:gd name="connsiteX0" fmla="*/ 0 w 1820333"/>
              <a:gd name="connsiteY0" fmla="*/ 3268133 h 3268133"/>
              <a:gd name="connsiteX1" fmla="*/ 1811866 w 1820333"/>
              <a:gd name="connsiteY1" fmla="*/ 0 h 3268133"/>
              <a:gd name="connsiteX2" fmla="*/ 1820333 w 1820333"/>
              <a:gd name="connsiteY2" fmla="*/ 3259666 h 3268133"/>
              <a:gd name="connsiteX3" fmla="*/ 0 w 1820333"/>
              <a:gd name="connsiteY3" fmla="*/ 3268133 h 3268133"/>
            </a:gdLst>
            <a:ahLst/>
            <a:cxnLst>
              <a:cxn ang="0">
                <a:pos x="connsiteX0" y="connsiteY0"/>
              </a:cxn>
              <a:cxn ang="0">
                <a:pos x="connsiteX1" y="connsiteY1"/>
              </a:cxn>
              <a:cxn ang="0">
                <a:pos x="connsiteX2" y="connsiteY2"/>
              </a:cxn>
              <a:cxn ang="0">
                <a:pos x="connsiteX3" y="connsiteY3"/>
              </a:cxn>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Freeform 15"/>
          <p:cNvSpPr/>
          <p:nvPr/>
        </p:nvSpPr>
        <p:spPr>
          <a:xfrm>
            <a:off x="-8469" y="4013201"/>
            <a:ext cx="457319" cy="2853267"/>
          </a:xfrm>
          <a:custGeom>
            <a:avLst/>
            <a:gdLst>
              <a:gd name="connsiteX0" fmla="*/ 0 w 457200"/>
              <a:gd name="connsiteY0" fmla="*/ 0 h 2853267"/>
              <a:gd name="connsiteX1" fmla="*/ 457200 w 457200"/>
              <a:gd name="connsiteY1" fmla="*/ 2853267 h 2853267"/>
              <a:gd name="connsiteX2" fmla="*/ 0 w 457200"/>
              <a:gd name="connsiteY2" fmla="*/ 2844800 h 2853267"/>
              <a:gd name="connsiteX3" fmla="*/ 0 w 457200"/>
              <a:gd name="connsiteY3" fmla="*/ 0 h 2853267"/>
            </a:gdLst>
            <a:ahLst/>
            <a:cxnLst>
              <a:cxn ang="0">
                <a:pos x="connsiteX0" y="connsiteY0"/>
              </a:cxn>
              <a:cxn ang="0">
                <a:pos x="connsiteX1" y="connsiteY1"/>
              </a:cxn>
              <a:cxn ang="0">
                <a:pos x="connsiteX2" y="connsiteY2"/>
              </a:cxn>
              <a:cxn ang="0">
                <a:pos x="connsiteX3" y="connsiteY3"/>
              </a:cxn>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p>
        </p:txBody>
      </p:sp>
      <p:sp>
        <p:nvSpPr>
          <p:cNvPr id="2" name="Title Placeholder 1"/>
          <p:cNvSpPr>
            <a:spLocks noGrp="1"/>
          </p:cNvSpPr>
          <p:nvPr>
            <p:ph type="title"/>
          </p:nvPr>
        </p:nvSpPr>
        <p:spPr>
          <a:xfrm>
            <a:off x="677511" y="609600"/>
            <a:ext cx="859890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511" y="2160590"/>
            <a:ext cx="8598907"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0" y="6041363"/>
            <a:ext cx="91217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894105-08B8-4386-A5E2-0D9B45F8DFCF}" type="datetime1">
              <a:rPr lang="en-US" smtClean="0"/>
              <a:t>11/20/2018</a:t>
            </a:fld>
            <a:endParaRPr lang="en-US" dirty="0"/>
          </a:p>
        </p:txBody>
      </p:sp>
      <p:sp>
        <p:nvSpPr>
          <p:cNvPr id="5" name="Footer Placeholder 4"/>
          <p:cNvSpPr>
            <a:spLocks noGrp="1"/>
          </p:cNvSpPr>
          <p:nvPr>
            <p:ph type="ftr" sz="quarter" idx="3"/>
          </p:nvPr>
        </p:nvSpPr>
        <p:spPr>
          <a:xfrm>
            <a:off x="677511" y="6041363"/>
            <a:ext cx="629925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2901" y="6041363"/>
            <a:ext cx="683517" cy="365125"/>
          </a:xfrm>
          <a:prstGeom prst="rect">
            <a:avLst/>
          </a:prstGeom>
        </p:spPr>
        <p:txBody>
          <a:bodyPr vert="horz" lIns="91440" tIns="45720" rIns="91440" bIns="45720" rtlCol="0" anchor="ctr"/>
          <a:lstStyle>
            <a:lvl1pPr algn="r">
              <a:defRPr sz="900">
                <a:solidFill>
                  <a:schemeClr val="accent1"/>
                </a:solidFill>
              </a:defRPr>
            </a:lvl1pPr>
          </a:lstStyle>
          <a:p>
            <a:fld id="{DEC7A5AD-5AEC-42D0-A3BE-F46B40576360}" type="slidenum">
              <a:rPr lang="en-US" smtClean="0"/>
              <a:t>‹#›</a:t>
            </a:fld>
            <a:endParaRPr lang="en-US" dirty="0"/>
          </a:p>
        </p:txBody>
      </p:sp>
    </p:spTree>
    <p:extLst>
      <p:ext uri="{BB962C8B-B14F-4D97-AF65-F5344CB8AC3E}">
        <p14:creationId xmlns:p14="http://schemas.microsoft.com/office/powerpoint/2010/main" val="165419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&#65279;<?xml version="1.0" encoding="utf-8"?><Relationships xmlns="http://schemas.openxmlformats.org/package/2006/relationships"><Relationship Type="http://schemas.openxmlformats.org/officeDocument/2006/relationships/image" Target="../media/image4.png" Id="rId3" /><Relationship Type="http://schemas.openxmlformats.org/officeDocument/2006/relationships/notesSlide" Target="../notesSlides/notesSlide5.xml" Id="rId2" /><Relationship Type="http://schemas.openxmlformats.org/officeDocument/2006/relationships/slideLayout" Target="../slideLayouts/slideLayout2.xml" Id="rId1" /></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89096" name="Rectangle 8" descr="" title=""/>
          <p:cNvSpPr>
            <a:spLocks noGrp="1" noChangeArrowheads="1"/>
          </p:cNvSpPr>
          <p:nvPr>
            <p:ph type="ctrTitle"/>
          </p:nvPr>
        </p:nvSpPr>
        <p:spPr>
          <a:xfrm>
            <a:off x="1507460" y="2548890"/>
            <a:ext cx="7768959" cy="1501945"/>
          </a:xfrm>
        </p:spPr>
        <p:txBody>
          <a:bodyPr/>
          <a:lstStyle/>
          <a:p>
            <a:pPr algn="ctr"/>
            <a:r>
              <a:rPr lang="en-US" sz="2400" dirty="0">
                <a:solidFill>
                  <a:schemeClr val="accent2">
                    <a:lumMod val="75000"/>
                  </a:schemeClr>
                </a:solidFill>
              </a:rPr>
              <a:t/>
            </a:r>
            <a:br>
              <a:rPr lang="en-US" sz="2400" dirty="0">
                <a:solidFill>
                  <a:schemeClr val="accent2">
                    <a:lumMod val="75000"/>
                  </a:schemeClr>
                </a:solidFill>
              </a:rPr>
            </a:br>
            <a:r>
              <a:rPr lang="en-US" sz="3200" dirty="0" smtClean="0">
                <a:solidFill>
                  <a:schemeClr val="accent2">
                    <a:lumMod val="75000"/>
                  </a:schemeClr>
                </a:solidFill>
              </a:rPr>
              <a:t>Air Permit Application</a:t>
            </a:r>
            <a:br>
              <a:rPr lang="en-US" sz="3200" dirty="0" smtClean="0">
                <a:solidFill>
                  <a:schemeClr val="accent2">
                    <a:lumMod val="75000"/>
                  </a:schemeClr>
                </a:solidFill>
              </a:rPr>
            </a:br>
            <a:r>
              <a:rPr lang="en-US" sz="3200" dirty="0" smtClean="0">
                <a:solidFill>
                  <a:schemeClr val="accent2">
                    <a:lumMod val="75000"/>
                  </a:schemeClr>
                </a:solidFill>
              </a:rPr>
              <a:t>DNREC Public Hearing</a:t>
            </a:r>
            <a:r>
              <a:rPr lang="en-US" sz="3200" dirty="0">
                <a:solidFill>
                  <a:schemeClr val="accent2">
                    <a:lumMod val="75000"/>
                  </a:schemeClr>
                </a:solidFill>
              </a:rPr>
              <a:t/>
            </a:r>
            <a:br>
              <a:rPr lang="en-US" sz="3200" dirty="0">
                <a:solidFill>
                  <a:schemeClr val="accent2">
                    <a:lumMod val="75000"/>
                  </a:schemeClr>
                </a:solidFill>
              </a:rPr>
            </a:br>
            <a:r>
              <a:rPr lang="en-US" sz="3200" dirty="0" smtClean="0">
                <a:solidFill>
                  <a:schemeClr val="accent2">
                    <a:lumMod val="75000"/>
                  </a:schemeClr>
                </a:solidFill>
              </a:rPr>
              <a:t>November 20, 2018 </a:t>
            </a:r>
            <a:endParaRPr lang="en-US" sz="3200" dirty="0">
              <a:solidFill>
                <a:schemeClr val="accent2">
                  <a:lumMod val="75000"/>
                </a:schemeClr>
              </a:solidFill>
            </a:endParaRPr>
          </a:p>
        </p:txBody>
      </p:sp>
      <p:sp>
        <p:nvSpPr>
          <p:cNvPr id="89097" name="Rectangle 9" descr="" title=""/>
          <p:cNvSpPr>
            <a:spLocks noGrp="1" noChangeArrowheads="1"/>
          </p:cNvSpPr>
          <p:nvPr>
            <p:ph type="subTitle" idx="1"/>
          </p:nvPr>
        </p:nvSpPr>
        <p:spPr>
          <a:xfrm>
            <a:off x="1507460" y="4473746"/>
            <a:ext cx="7768959" cy="1298404"/>
          </a:xfrm>
        </p:spPr>
        <p:txBody>
          <a:bodyPr>
            <a:normAutofit/>
          </a:bodyPr>
          <a:lstStyle/>
          <a:p>
            <a:endParaRPr lang="en-US" b="1" dirty="0" smtClean="0"/>
          </a:p>
          <a:p>
            <a:r>
              <a:rPr lang="en-US" i="1" dirty="0" smtClean="0"/>
              <a:t>WALAN </a:t>
            </a:r>
            <a:r>
              <a:rPr lang="en-US" i="1" dirty="0"/>
              <a:t>Specialty Construction Products, </a:t>
            </a:r>
            <a:r>
              <a:rPr lang="en-US" i="1" dirty="0" smtClean="0"/>
              <a:t>LLC</a:t>
            </a:r>
            <a:endParaRPr lang="en-US" i="1" dirty="0"/>
          </a:p>
          <a:p>
            <a:endParaRPr lang="en-US" dirty="0"/>
          </a:p>
          <a:p>
            <a:endParaRPr lang="en-US" dirty="0"/>
          </a:p>
        </p:txBody>
      </p:sp>
      <p:pic>
        <p:nvPicPr>
          <p:cNvPr id="3" name="Picture 2" descr="" title="">
            <a:extLst>
              <a:ext uri="{FF2B5EF4-FFF2-40B4-BE49-F238E27FC236}">
                <a16:creationId xmlns:a16="http://schemas.microsoft.com/office/drawing/2014/main" id="{3D6C3A69-FB12-4F4F-9591-821046B8D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460" y="637371"/>
            <a:ext cx="3657600" cy="1072896"/>
          </a:xfrm>
          <a:prstGeom prst="rect">
            <a:avLst/>
          </a:prstGeom>
        </p:spPr>
      </p:pic>
      <p:sp>
        <p:nvSpPr>
          <p:cNvPr id="4" name="Slide Number Placeholder 3" descr="" title="">
            <a:extLst>
              <a:ext uri="{FF2B5EF4-FFF2-40B4-BE49-F238E27FC236}">
                <a16:creationId xmlns:a16="http://schemas.microsoft.com/office/drawing/2014/main" id="{29AA6890-AA71-46F6-A7A1-CA2D01D96F69}"/>
              </a:ext>
            </a:extLst>
          </p:cNvPr>
          <p:cNvSpPr>
            <a:spLocks noGrp="1"/>
          </p:cNvSpPr>
          <p:nvPr>
            <p:ph type="sldNum" sz="quarter" idx="12"/>
          </p:nvPr>
        </p:nvSpPr>
        <p:spPr/>
        <p:txBody>
          <a:bodyPr/>
          <a:lstStyle/>
          <a:p>
            <a:fld id="{DEC7A5AD-5AEC-42D0-A3BE-F46B40576360}" type="slidenum">
              <a:rPr lang="en-US" smtClean="0"/>
              <a:t>1</a:t>
            </a:fld>
            <a:endParaRPr lang="en-US" dirty="0"/>
          </a:p>
        </p:txBody>
      </p:sp>
    </p:spTree>
    <p:extLst>
      <p:ext uri="{BB962C8B-B14F-4D97-AF65-F5344CB8AC3E}">
        <p14:creationId xmlns:p14="http://schemas.microsoft.com/office/powerpoint/2010/main" val="2387950910"/>
      </p:ext>
    </p:extLst>
  </p:cSld>
  <p:clrMapOvr>
    <a:masterClrMapping/>
  </p:clrMapOvr>
  <p:timing>
    <p:tnLst>
      <p:par>
        <p:cTn id="1" dur="indefinite" restart="never" nodeType="tmRoot"/>
      </p:par>
    </p:tnLst>
  </p:timing>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86018" name="Rectangle 2" descr="" title=""/>
          <p:cNvSpPr>
            <a:spLocks noGrp="1" noChangeArrowheads="1"/>
          </p:cNvSpPr>
          <p:nvPr>
            <p:ph type="title"/>
          </p:nvPr>
        </p:nvSpPr>
        <p:spPr/>
        <p:txBody>
          <a:bodyPr/>
          <a:lstStyle/>
          <a:p>
            <a:r>
              <a:rPr lang="en-US" dirty="0">
                <a:solidFill>
                  <a:schemeClr val="accent2">
                    <a:lumMod val="75000"/>
                  </a:schemeClr>
                </a:solidFill>
              </a:rPr>
              <a:t>Finished </a:t>
            </a:r>
            <a:r>
              <a:rPr lang="en-US" dirty="0" smtClean="0">
                <a:solidFill>
                  <a:schemeClr val="accent2">
                    <a:lumMod val="75000"/>
                  </a:schemeClr>
                </a:solidFill>
              </a:rPr>
              <a:t>Product </a:t>
            </a:r>
            <a:r>
              <a:rPr lang="en-US" dirty="0">
                <a:solidFill>
                  <a:schemeClr val="accent2">
                    <a:lumMod val="75000"/>
                  </a:schemeClr>
                </a:solidFill>
              </a:rPr>
              <a:t>T</a:t>
            </a:r>
            <a:r>
              <a:rPr lang="en-US" dirty="0" smtClean="0">
                <a:solidFill>
                  <a:schemeClr val="accent2">
                    <a:lumMod val="75000"/>
                  </a:schemeClr>
                </a:solidFill>
              </a:rPr>
              <a:t>ransport</a:t>
            </a:r>
            <a:endParaRPr lang="en-US" dirty="0">
              <a:solidFill>
                <a:schemeClr val="accent2">
                  <a:lumMod val="75000"/>
                </a:schemeClr>
              </a:solidFill>
            </a:endParaRPr>
          </a:p>
        </p:txBody>
      </p:sp>
      <p:sp>
        <p:nvSpPr>
          <p:cNvPr id="86019" name="Rectangle 3" descr="" title=""/>
          <p:cNvSpPr>
            <a:spLocks noGrp="1" noChangeArrowheads="1"/>
          </p:cNvSpPr>
          <p:nvPr>
            <p:ph idx="1"/>
          </p:nvPr>
        </p:nvSpPr>
        <p:spPr>
          <a:xfrm>
            <a:off x="624111" y="1270000"/>
            <a:ext cx="9076090" cy="5110695"/>
          </a:xfrm>
        </p:spPr>
        <p:txBody>
          <a:bodyPr>
            <a:normAutofit/>
          </a:bodyPr>
          <a:lstStyle/>
          <a:p>
            <a:r>
              <a:rPr lang="en-US" dirty="0"/>
              <a:t>Enclosed bulk tanker trucks with sealed hatches will carry GGBFS, our finished product, out of the </a:t>
            </a:r>
            <a:r>
              <a:rPr lang="en-US" dirty="0" smtClean="0"/>
              <a:t>plant</a:t>
            </a:r>
            <a:endParaRPr lang="en-US" dirty="0"/>
          </a:p>
          <a:p>
            <a:endParaRPr lang="en-US" b="1" dirty="0"/>
          </a:p>
          <a:p>
            <a:endParaRPr lang="en-AU"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2" name="Slide Number Placeholder 1" descr="" title="">
            <a:extLst>
              <a:ext uri="{FF2B5EF4-FFF2-40B4-BE49-F238E27FC236}">
                <a16:creationId xmlns:a16="http://schemas.microsoft.com/office/drawing/2014/main" id="{649EA29C-E8E3-48FD-97C9-5F14550F381B}"/>
              </a:ext>
            </a:extLst>
          </p:cNvPr>
          <p:cNvSpPr>
            <a:spLocks noGrp="1"/>
          </p:cNvSpPr>
          <p:nvPr>
            <p:ph type="sldNum" sz="quarter" idx="12"/>
          </p:nvPr>
        </p:nvSpPr>
        <p:spPr/>
        <p:txBody>
          <a:bodyPr/>
          <a:lstStyle/>
          <a:p>
            <a:fld id="{DEC7A5AD-5AEC-42D0-A3BE-F46B40576360}" type="slidenum">
              <a:rPr lang="en-US" smtClean="0"/>
              <a:t>10</a:t>
            </a:fld>
            <a:endParaRPr lang="en-US" dirty="0"/>
          </a:p>
        </p:txBody>
      </p:sp>
      <p:pic>
        <p:nvPicPr>
          <p:cNvPr id="5" name="Picture 4" descr="" title="">
            <a:extLst>
              <a:ext uri="{FF2B5EF4-FFF2-40B4-BE49-F238E27FC236}">
                <a16:creationId xmlns:a16="http://schemas.microsoft.com/office/drawing/2014/main" id="{5566F905-70E1-47C6-A4E3-09D2E8B6A59B}"/>
              </a:ext>
            </a:extLst>
          </p:cNvPr>
          <p:cNvPicPr>
            <a:picLocks noChangeAspect="1"/>
          </p:cNvPicPr>
          <p:nvPr/>
        </p:nvPicPr>
        <p:blipFill>
          <a:blip r:embed="rId3"/>
          <a:stretch>
            <a:fillRect/>
          </a:stretch>
        </p:blipFill>
        <p:spPr>
          <a:xfrm>
            <a:off x="624111" y="2255996"/>
            <a:ext cx="7623719" cy="2701609"/>
          </a:xfrm>
          <a:prstGeom prst="rect">
            <a:avLst/>
          </a:prstGeom>
          <a:ln>
            <a:solidFill>
              <a:schemeClr val="tx1"/>
            </a:solidFill>
          </a:ln>
        </p:spPr>
      </p:pic>
    </p:spTree>
    <p:extLst>
      <p:ext uri="{BB962C8B-B14F-4D97-AF65-F5344CB8AC3E}">
        <p14:creationId xmlns:p14="http://schemas.microsoft.com/office/powerpoint/2010/main" val="304427111"/>
      </p:ext>
    </p:extLst>
  </p:cSld>
  <p:clrMapOvr>
    <a:masterClrMapping/>
  </p:clrMapOvr>
  <p:timing>
    <p:tnLst>
      <p:par>
        <p:cTn id="1" dur="indefinite" restart="never" nodeType="tmRoot"/>
      </p:par>
    </p:tnLst>
  </p:timing>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3" name="Picture 2" descr="" title=""/>
          <p:cNvPicPr>
            <a:picLocks noChangeAspect="1"/>
          </p:cNvPicPr>
          <p:nvPr/>
        </p:nvPicPr>
        <p:blipFill>
          <a:blip r:embed="rId3"/>
          <a:stretch>
            <a:fillRect/>
          </a:stretch>
        </p:blipFill>
        <p:spPr>
          <a:xfrm>
            <a:off x="757592" y="816429"/>
            <a:ext cx="6304770" cy="5960090"/>
          </a:xfrm>
          <a:prstGeom prst="rect">
            <a:avLst/>
          </a:prstGeom>
          <a:ln w="28575">
            <a:solidFill>
              <a:schemeClr val="tx1"/>
            </a:solidFill>
          </a:ln>
        </p:spPr>
      </p:pic>
      <p:sp>
        <p:nvSpPr>
          <p:cNvPr id="86018" name="Rectangle 2" descr="" title=""/>
          <p:cNvSpPr>
            <a:spLocks noGrp="1" noChangeArrowheads="1"/>
          </p:cNvSpPr>
          <p:nvPr>
            <p:ph type="title"/>
          </p:nvPr>
        </p:nvSpPr>
        <p:spPr>
          <a:xfrm>
            <a:off x="677511" y="200250"/>
            <a:ext cx="8598907" cy="660400"/>
          </a:xfrm>
        </p:spPr>
        <p:txBody>
          <a:bodyPr>
            <a:normAutofit/>
          </a:bodyPr>
          <a:lstStyle/>
          <a:p>
            <a:r>
              <a:rPr lang="en-US" dirty="0" smtClean="0">
                <a:solidFill>
                  <a:schemeClr val="accent2">
                    <a:lumMod val="75000"/>
                  </a:schemeClr>
                </a:solidFill>
              </a:rPr>
              <a:t>Local Truck Routes to Port, Interstate</a:t>
            </a:r>
            <a:endParaRPr lang="en-US" dirty="0">
              <a:solidFill>
                <a:schemeClr val="accent2">
                  <a:lumMod val="75000"/>
                </a:schemeClr>
              </a:solidFill>
            </a:endParaRPr>
          </a:p>
        </p:txBody>
      </p:sp>
      <p:sp>
        <p:nvSpPr>
          <p:cNvPr id="2" name="Slide Number Placeholder 1" descr="" title="">
            <a:extLst>
              <a:ext uri="{FF2B5EF4-FFF2-40B4-BE49-F238E27FC236}">
                <a16:creationId xmlns:a16="http://schemas.microsoft.com/office/drawing/2014/main" id="{649EA29C-E8E3-48FD-97C9-5F14550F381B}"/>
              </a:ext>
            </a:extLst>
          </p:cNvPr>
          <p:cNvSpPr>
            <a:spLocks noGrp="1"/>
          </p:cNvSpPr>
          <p:nvPr>
            <p:ph type="sldNum" sz="quarter" idx="12"/>
          </p:nvPr>
        </p:nvSpPr>
        <p:spPr/>
        <p:txBody>
          <a:bodyPr/>
          <a:lstStyle/>
          <a:p>
            <a:fld id="{DEC7A5AD-5AEC-42D0-A3BE-F46B40576360}" type="slidenum">
              <a:rPr lang="en-US" smtClean="0"/>
              <a:t>11</a:t>
            </a:fld>
            <a:endParaRPr lang="en-US" dirty="0"/>
          </a:p>
        </p:txBody>
      </p:sp>
      <p:cxnSp>
        <p:nvCxnSpPr>
          <p:cNvPr id="8" name="Straight Arrow Connector 7" descr="" title=""/>
          <p:cNvCxnSpPr/>
          <p:nvPr/>
        </p:nvCxnSpPr>
        <p:spPr>
          <a:xfrm flipV="1">
            <a:off x="6727371" y="1055914"/>
            <a:ext cx="0" cy="674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descr="" title=""/>
          <p:cNvCxnSpPr/>
          <p:nvPr/>
        </p:nvCxnSpPr>
        <p:spPr>
          <a:xfrm flipV="1">
            <a:off x="6556325" y="1565273"/>
            <a:ext cx="0" cy="125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 title=""/>
          <p:cNvCxnSpPr/>
          <p:nvPr/>
        </p:nvCxnSpPr>
        <p:spPr>
          <a:xfrm flipV="1">
            <a:off x="6636142" y="1565276"/>
            <a:ext cx="5443" cy="1254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descr="" title=""/>
          <p:cNvCxnSpPr/>
          <p:nvPr/>
        </p:nvCxnSpPr>
        <p:spPr>
          <a:xfrm flipH="1" flipV="1">
            <a:off x="6556325" y="1565273"/>
            <a:ext cx="79817" cy="12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411902"/>
      </p:ext>
    </p:extLst>
  </p:cSld>
  <p:clrMapOvr>
    <a:masterClrMapping/>
  </p:clrMapOvr>
  <p:timing>
    <p:tnLst>
      <p:par>
        <p:cTn id="1" dur="indefinite" restart="never" nodeType="tmRoot"/>
      </p:par>
    </p:tnLst>
  </p:timing>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4" name="Picture 3" descr="" title=""/>
          <p:cNvPicPr>
            <a:picLocks noChangeAspect="1"/>
          </p:cNvPicPr>
          <p:nvPr/>
        </p:nvPicPr>
        <p:blipFill rotWithShape="1">
          <a:blip r:embed="rId3"/>
          <a:srcRect t="13312" r="354"/>
          <a:stretch/>
        </p:blipFill>
        <p:spPr>
          <a:xfrm>
            <a:off x="624111" y="889150"/>
            <a:ext cx="6110706" cy="5872393"/>
          </a:xfrm>
          <a:prstGeom prst="rect">
            <a:avLst/>
          </a:prstGeom>
          <a:ln w="28575">
            <a:solidFill>
              <a:schemeClr val="tx1"/>
            </a:solidFill>
          </a:ln>
        </p:spPr>
      </p:pic>
      <p:sp>
        <p:nvSpPr>
          <p:cNvPr id="86018" name="Rectangle 2" descr="" title=""/>
          <p:cNvSpPr>
            <a:spLocks noGrp="1" noChangeArrowheads="1"/>
          </p:cNvSpPr>
          <p:nvPr>
            <p:ph type="title"/>
          </p:nvPr>
        </p:nvSpPr>
        <p:spPr>
          <a:xfrm>
            <a:off x="624111" y="285986"/>
            <a:ext cx="8598907" cy="719587"/>
          </a:xfrm>
        </p:spPr>
        <p:txBody>
          <a:bodyPr>
            <a:normAutofit/>
          </a:bodyPr>
          <a:lstStyle/>
          <a:p>
            <a:r>
              <a:rPr lang="en-US" dirty="0" smtClean="0">
                <a:solidFill>
                  <a:schemeClr val="accent2">
                    <a:lumMod val="75000"/>
                  </a:schemeClr>
                </a:solidFill>
              </a:rPr>
              <a:t>Route to Local Clients</a:t>
            </a:r>
            <a:endParaRPr lang="en-US" dirty="0">
              <a:solidFill>
                <a:schemeClr val="accent2">
                  <a:lumMod val="75000"/>
                </a:schemeClr>
              </a:solidFill>
            </a:endParaRPr>
          </a:p>
        </p:txBody>
      </p:sp>
      <p:sp>
        <p:nvSpPr>
          <p:cNvPr id="86019" name="Rectangle 3" descr="" title=""/>
          <p:cNvSpPr>
            <a:spLocks noGrp="1" noChangeArrowheads="1"/>
          </p:cNvSpPr>
          <p:nvPr>
            <p:ph idx="1"/>
          </p:nvPr>
        </p:nvSpPr>
        <p:spPr>
          <a:xfrm>
            <a:off x="624111" y="1270000"/>
            <a:ext cx="9076090" cy="5110695"/>
          </a:xfrm>
        </p:spPr>
        <p:txBody>
          <a:bodyPr>
            <a:normAutofit/>
          </a:bodyPr>
          <a:lstStyle/>
          <a:p>
            <a:pPr marL="0" indent="0">
              <a:buNone/>
            </a:pP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2" name="Slide Number Placeholder 1" descr="" title="">
            <a:extLst>
              <a:ext uri="{FF2B5EF4-FFF2-40B4-BE49-F238E27FC236}">
                <a16:creationId xmlns:a16="http://schemas.microsoft.com/office/drawing/2014/main" id="{649EA29C-E8E3-48FD-97C9-5F14550F381B}"/>
              </a:ext>
            </a:extLst>
          </p:cNvPr>
          <p:cNvSpPr>
            <a:spLocks noGrp="1"/>
          </p:cNvSpPr>
          <p:nvPr>
            <p:ph type="sldNum" sz="quarter" idx="12"/>
          </p:nvPr>
        </p:nvSpPr>
        <p:spPr/>
        <p:txBody>
          <a:bodyPr/>
          <a:lstStyle/>
          <a:p>
            <a:fld id="{DEC7A5AD-5AEC-42D0-A3BE-F46B40576360}" type="slidenum">
              <a:rPr lang="en-US" smtClean="0"/>
              <a:t>12</a:t>
            </a:fld>
            <a:endParaRPr lang="en-US" dirty="0"/>
          </a:p>
        </p:txBody>
      </p:sp>
      <p:cxnSp>
        <p:nvCxnSpPr>
          <p:cNvPr id="7" name="Straight Arrow Connector 6" descr="" title=""/>
          <p:cNvCxnSpPr/>
          <p:nvPr/>
        </p:nvCxnSpPr>
        <p:spPr>
          <a:xfrm flipV="1">
            <a:off x="6173067" y="1045028"/>
            <a:ext cx="0" cy="674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descr="" title=""/>
          <p:cNvCxnSpPr/>
          <p:nvPr/>
        </p:nvCxnSpPr>
        <p:spPr>
          <a:xfrm flipV="1">
            <a:off x="6099995" y="1565273"/>
            <a:ext cx="0" cy="125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 title=""/>
          <p:cNvCxnSpPr/>
          <p:nvPr/>
        </p:nvCxnSpPr>
        <p:spPr>
          <a:xfrm flipV="1">
            <a:off x="6005624" y="1565276"/>
            <a:ext cx="5443" cy="1254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 title=""/>
          <p:cNvCxnSpPr/>
          <p:nvPr/>
        </p:nvCxnSpPr>
        <p:spPr>
          <a:xfrm flipH="1" flipV="1">
            <a:off x="6012907" y="1565273"/>
            <a:ext cx="79817" cy="12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984069"/>
      </p:ext>
    </p:extLst>
  </p:cSld>
  <p:clrMapOvr>
    <a:masterClrMapping/>
  </p:clrMapOvr>
  <p:timing>
    <p:tnLst>
      <p:par>
        <p:cTn id="1" dur="indefinite" restart="never" nodeType="tmRoot"/>
      </p:par>
    </p:tnLst>
  </p:timing>
</p:sld>
</file>

<file path=ppt/slides/slide13.xml><?xml version="1.0" encoding="utf-8"?>
<p:sld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lstStyle/>
          <a:p>
            <a:r>
              <a:rPr lang="en-US" dirty="0" smtClean="0">
                <a:solidFill>
                  <a:schemeClr val="accent2">
                    <a:lumMod val="75000"/>
                  </a:schemeClr>
                </a:solidFill>
              </a:rPr>
              <a:t>Projected Air Emissions</a:t>
            </a:r>
            <a:endParaRPr lang="en-US" dirty="0">
              <a:solidFill>
                <a:schemeClr val="accent2">
                  <a:lumMod val="75000"/>
                </a:schemeClr>
              </a:solidFill>
            </a:endParaRPr>
          </a:p>
        </p:txBody>
      </p:sp>
      <p:graphicFrame>
        <p:nvGraphicFramePr>
          <p:cNvPr id="5" name="Content Placeholder 4" descr="" title=""/>
          <p:cNvGraphicFramePr>
            <a:graphicFrameLocks noGrp="1"/>
          </p:cNvGraphicFramePr>
          <p:nvPr>
            <p:ph idx="1"/>
            <p:extLst>
              <p:ext uri="{D42A27DB-BD31-4B8C-83A1-F6EECF244321}">
                <p14:modId xmlns:p14="http://schemas.microsoft.com/office/powerpoint/2010/main" val="2469617111"/>
              </p:ext>
            </p:extLst>
          </p:nvPr>
        </p:nvGraphicFramePr>
        <p:xfrm>
          <a:off x="677511" y="1251857"/>
          <a:ext cx="8747146" cy="4328160"/>
        </p:xfrm>
        <a:graphic>
          <a:graphicData uri="http://schemas.openxmlformats.org/drawingml/2006/table">
            <a:tbl>
              <a:tblPr firstRow="1" bandRow="1">
                <a:tableStyleId>{5C22544A-7EE6-4342-B048-85BDC9FD1C3A}</a:tableStyleId>
              </a:tblPr>
              <a:tblGrid>
                <a:gridCol w="2673694">
                  <a:extLst>
                    <a:ext uri="{9D8B030D-6E8A-4147-A177-3AD203B41FA5}">
                      <a16:colId xmlns:a16="http://schemas.microsoft.com/office/drawing/2014/main" val="20000"/>
                    </a:ext>
                  </a:extLst>
                </a:gridCol>
                <a:gridCol w="1832286">
                  <a:extLst>
                    <a:ext uri="{9D8B030D-6E8A-4147-A177-3AD203B41FA5}">
                      <a16:colId xmlns:a16="http://schemas.microsoft.com/office/drawing/2014/main" val="20001"/>
                    </a:ext>
                  </a:extLst>
                </a:gridCol>
                <a:gridCol w="2120583">
                  <a:extLst>
                    <a:ext uri="{9D8B030D-6E8A-4147-A177-3AD203B41FA5}">
                      <a16:colId xmlns:a16="http://schemas.microsoft.com/office/drawing/2014/main" val="20002"/>
                    </a:ext>
                  </a:extLst>
                </a:gridCol>
                <a:gridCol w="2120583">
                  <a:extLst>
                    <a:ext uri="{9D8B030D-6E8A-4147-A177-3AD203B41FA5}">
                      <a16:colId xmlns:a16="http://schemas.microsoft.com/office/drawing/2014/main" val="20003"/>
                    </a:ext>
                  </a:extLst>
                </a:gridCol>
              </a:tblGrid>
              <a:tr h="370840">
                <a:tc>
                  <a:txBody>
                    <a:bodyPr/>
                    <a:lstStyle/>
                    <a:p>
                      <a:pPr algn="ctr"/>
                      <a:r>
                        <a:rPr lang="en-US" dirty="0" smtClean="0"/>
                        <a:t>Pollutant</a:t>
                      </a:r>
                      <a:endParaRPr lang="en-US" dirty="0"/>
                    </a:p>
                  </a:txBody>
                  <a:tcPr anchor="ctr"/>
                </a:tc>
                <a:tc>
                  <a:txBody>
                    <a:bodyPr/>
                    <a:lstStyle/>
                    <a:p>
                      <a:pPr algn="ctr"/>
                      <a:r>
                        <a:rPr lang="en-US" dirty="0" smtClean="0"/>
                        <a:t>Maximum Controlled Emission Rate (</a:t>
                      </a:r>
                      <a:r>
                        <a:rPr lang="en-US" dirty="0" err="1" smtClean="0"/>
                        <a:t>lbs</a:t>
                      </a:r>
                      <a:r>
                        <a:rPr lang="en-US" dirty="0" smtClean="0"/>
                        <a:t>/hour)</a:t>
                      </a:r>
                      <a:endParaRPr lang="en-US" dirty="0"/>
                    </a:p>
                  </a:txBody>
                  <a:tcPr anchor="ctr"/>
                </a:tc>
                <a:tc>
                  <a:txBody>
                    <a:bodyPr/>
                    <a:lstStyle/>
                    <a:p>
                      <a:pPr algn="ctr"/>
                      <a:r>
                        <a:rPr lang="en-US" dirty="0" smtClean="0"/>
                        <a:t>Projected</a:t>
                      </a:r>
                      <a:r>
                        <a:rPr lang="en-US" baseline="0" dirty="0" smtClean="0"/>
                        <a:t> Annual Air Emissions (tons/year)</a:t>
                      </a:r>
                      <a:endParaRPr lang="en-US" dirty="0"/>
                    </a:p>
                  </a:txBody>
                  <a:tcPr anchor="ctr"/>
                </a:tc>
                <a:tc>
                  <a:txBody>
                    <a:bodyPr/>
                    <a:lstStyle/>
                    <a:p>
                      <a:pPr algn="ctr"/>
                      <a:r>
                        <a:rPr lang="en-US" dirty="0" smtClean="0"/>
                        <a:t>New</a:t>
                      </a:r>
                      <a:r>
                        <a:rPr lang="en-US" baseline="0" dirty="0" smtClean="0"/>
                        <a:t> Castle County </a:t>
                      </a:r>
                      <a:r>
                        <a:rPr lang="en-US" dirty="0" smtClean="0"/>
                        <a:t>Major Source Thresholds</a:t>
                      </a:r>
                    </a:p>
                    <a:p>
                      <a:pPr algn="ctr"/>
                      <a:r>
                        <a:rPr lang="en-US" dirty="0" smtClean="0"/>
                        <a:t>(tons/year)</a:t>
                      </a:r>
                      <a:endParaRPr lang="en-US" dirty="0"/>
                    </a:p>
                  </a:txBody>
                  <a:tcPr anchor="ctr"/>
                </a:tc>
                <a:extLst>
                  <a:ext uri="{0D108BD9-81ED-4DB2-BD59-A6C34878D82A}">
                    <a16:rowId xmlns:a16="http://schemas.microsoft.com/office/drawing/2014/main" val="10000"/>
                  </a:ext>
                </a:extLst>
              </a:tr>
              <a:tr h="370840">
                <a:tc>
                  <a:txBody>
                    <a:bodyPr/>
                    <a:lstStyle/>
                    <a:p>
                      <a:r>
                        <a:rPr lang="en-US" dirty="0" smtClean="0"/>
                        <a:t>Particulate Matter (PM)</a:t>
                      </a:r>
                      <a:endParaRPr lang="en-US" dirty="0"/>
                    </a:p>
                  </a:txBody>
                  <a:tcPr/>
                </a:tc>
                <a:tc>
                  <a:txBody>
                    <a:bodyPr/>
                    <a:lstStyle/>
                    <a:p>
                      <a:pPr algn="ctr"/>
                      <a:r>
                        <a:rPr lang="en-US" dirty="0" smtClean="0"/>
                        <a:t>1.318</a:t>
                      </a:r>
                      <a:endParaRPr lang="en-US" dirty="0"/>
                    </a:p>
                  </a:txBody>
                  <a:tcPr anchor="ctr"/>
                </a:tc>
                <a:tc>
                  <a:txBody>
                    <a:bodyPr/>
                    <a:lstStyle/>
                    <a:p>
                      <a:pPr algn="ctr"/>
                      <a:r>
                        <a:rPr lang="en-US" dirty="0" smtClean="0"/>
                        <a:t>5.776</a:t>
                      </a:r>
                      <a:endParaRPr lang="en-US" dirty="0"/>
                    </a:p>
                  </a:txBody>
                  <a:tcPr anchor="ctr"/>
                </a:tc>
                <a:tc>
                  <a:txBody>
                    <a:bodyPr/>
                    <a:lstStyle/>
                    <a:p>
                      <a:pPr algn="ctr"/>
                      <a:r>
                        <a:rPr lang="en-US" dirty="0" smtClean="0"/>
                        <a:t>--</a:t>
                      </a:r>
                      <a:endParaRPr lang="en-US" dirty="0"/>
                    </a:p>
                  </a:txBody>
                  <a:tcPr anchor="ctr"/>
                </a:tc>
                <a:extLst>
                  <a:ext uri="{0D108BD9-81ED-4DB2-BD59-A6C34878D82A}">
                    <a16:rowId xmlns:a16="http://schemas.microsoft.com/office/drawing/2014/main" val="10001"/>
                  </a:ext>
                </a:extLst>
              </a:tr>
              <a:tr h="370840">
                <a:tc>
                  <a:txBody>
                    <a:bodyPr/>
                    <a:lstStyle/>
                    <a:p>
                      <a:r>
                        <a:rPr lang="en-US" dirty="0" smtClean="0"/>
                        <a:t>PM10</a:t>
                      </a:r>
                      <a:endParaRPr lang="en-US" dirty="0"/>
                    </a:p>
                  </a:txBody>
                  <a:tcPr/>
                </a:tc>
                <a:tc>
                  <a:txBody>
                    <a:bodyPr/>
                    <a:lstStyle/>
                    <a:p>
                      <a:pPr algn="ctr"/>
                      <a:r>
                        <a:rPr lang="en-US" dirty="0" smtClean="0"/>
                        <a:t>1.037</a:t>
                      </a:r>
                      <a:endParaRPr lang="en-US" dirty="0"/>
                    </a:p>
                  </a:txBody>
                  <a:tcPr anchor="ctr"/>
                </a:tc>
                <a:tc>
                  <a:txBody>
                    <a:bodyPr/>
                    <a:lstStyle/>
                    <a:p>
                      <a:pPr algn="ctr"/>
                      <a:r>
                        <a:rPr lang="en-US" dirty="0" smtClean="0"/>
                        <a:t>4.543</a:t>
                      </a:r>
                      <a:endParaRPr lang="en-US" dirty="0"/>
                    </a:p>
                  </a:txBody>
                  <a:tcPr anchor="ctr"/>
                </a:tc>
                <a:tc>
                  <a:txBody>
                    <a:bodyPr/>
                    <a:lstStyle/>
                    <a:p>
                      <a:pPr algn="ctr"/>
                      <a:r>
                        <a:rPr lang="en-US" dirty="0" smtClean="0"/>
                        <a:t>100</a:t>
                      </a:r>
                      <a:endParaRPr lang="en-US" dirty="0"/>
                    </a:p>
                  </a:txBody>
                  <a:tcPr anchor="ctr"/>
                </a:tc>
                <a:extLst>
                  <a:ext uri="{0D108BD9-81ED-4DB2-BD59-A6C34878D82A}">
                    <a16:rowId xmlns:a16="http://schemas.microsoft.com/office/drawing/2014/main" val="10002"/>
                  </a:ext>
                </a:extLst>
              </a:tr>
              <a:tr h="370840">
                <a:tc>
                  <a:txBody>
                    <a:bodyPr/>
                    <a:lstStyle/>
                    <a:p>
                      <a:r>
                        <a:rPr lang="en-US" dirty="0" smtClean="0"/>
                        <a:t>PM2.5</a:t>
                      </a:r>
                      <a:endParaRPr lang="en-US" dirty="0"/>
                    </a:p>
                  </a:txBody>
                  <a:tcPr/>
                </a:tc>
                <a:tc>
                  <a:txBody>
                    <a:bodyPr/>
                    <a:lstStyle/>
                    <a:p>
                      <a:pPr algn="ctr"/>
                      <a:r>
                        <a:rPr lang="en-US" dirty="0" smtClean="0"/>
                        <a:t>0.366</a:t>
                      </a:r>
                      <a:endParaRPr lang="en-US" dirty="0"/>
                    </a:p>
                  </a:txBody>
                  <a:tcPr anchor="ctr"/>
                </a:tc>
                <a:tc>
                  <a:txBody>
                    <a:bodyPr/>
                    <a:lstStyle/>
                    <a:p>
                      <a:pPr algn="ctr"/>
                      <a:r>
                        <a:rPr lang="en-US" dirty="0" smtClean="0"/>
                        <a:t>1.591</a:t>
                      </a:r>
                      <a:endParaRPr lang="en-US" dirty="0"/>
                    </a:p>
                  </a:txBody>
                  <a:tcPr anchor="ctr"/>
                </a:tc>
                <a:tc>
                  <a:txBody>
                    <a:bodyPr/>
                    <a:lstStyle/>
                    <a:p>
                      <a:pPr algn="ctr"/>
                      <a:r>
                        <a:rPr lang="en-US" dirty="0" smtClean="0"/>
                        <a:t>100</a:t>
                      </a:r>
                      <a:endParaRPr lang="en-US" dirty="0"/>
                    </a:p>
                  </a:txBody>
                  <a:tcPr anchor="ctr"/>
                </a:tc>
                <a:extLst>
                  <a:ext uri="{0D108BD9-81ED-4DB2-BD59-A6C34878D82A}">
                    <a16:rowId xmlns:a16="http://schemas.microsoft.com/office/drawing/2014/main" val="10003"/>
                  </a:ext>
                </a:extLst>
              </a:tr>
              <a:tr h="370840">
                <a:tc>
                  <a:txBody>
                    <a:bodyPr/>
                    <a:lstStyle/>
                    <a:p>
                      <a:r>
                        <a:rPr lang="en-US" dirty="0" smtClean="0"/>
                        <a:t>Sulfur Oxides (</a:t>
                      </a:r>
                      <a:r>
                        <a:rPr lang="en-US" dirty="0" err="1" smtClean="0"/>
                        <a:t>SOx</a:t>
                      </a:r>
                      <a:r>
                        <a:rPr lang="en-US" dirty="0" smtClean="0"/>
                        <a:t>)</a:t>
                      </a:r>
                      <a:endParaRPr lang="en-US" dirty="0"/>
                    </a:p>
                  </a:txBody>
                  <a:tcPr/>
                </a:tc>
                <a:tc>
                  <a:txBody>
                    <a:bodyPr/>
                    <a:lstStyle/>
                    <a:p>
                      <a:pPr algn="ctr"/>
                      <a:r>
                        <a:rPr lang="en-US" dirty="0" smtClean="0"/>
                        <a:t>0.004</a:t>
                      </a:r>
                      <a:endParaRPr lang="en-US" dirty="0"/>
                    </a:p>
                  </a:txBody>
                  <a:tcPr anchor="ctr"/>
                </a:tc>
                <a:tc>
                  <a:txBody>
                    <a:bodyPr/>
                    <a:lstStyle/>
                    <a:p>
                      <a:pPr algn="ctr"/>
                      <a:r>
                        <a:rPr lang="en-US" dirty="0" smtClean="0"/>
                        <a:t>0.019</a:t>
                      </a:r>
                      <a:endParaRPr lang="en-US" dirty="0"/>
                    </a:p>
                  </a:txBody>
                  <a:tcPr anchor="ctr"/>
                </a:tc>
                <a:tc>
                  <a:txBody>
                    <a:bodyPr/>
                    <a:lstStyle/>
                    <a:p>
                      <a:pPr algn="ctr"/>
                      <a:r>
                        <a:rPr lang="en-US" dirty="0" smtClean="0"/>
                        <a:t>100</a:t>
                      </a:r>
                      <a:endParaRPr lang="en-US" dirty="0"/>
                    </a:p>
                  </a:txBody>
                  <a:tcPr anchor="ctr"/>
                </a:tc>
                <a:extLst>
                  <a:ext uri="{0D108BD9-81ED-4DB2-BD59-A6C34878D82A}">
                    <a16:rowId xmlns:a16="http://schemas.microsoft.com/office/drawing/2014/main" val="10004"/>
                  </a:ext>
                </a:extLst>
              </a:tr>
              <a:tr h="370840">
                <a:tc>
                  <a:txBody>
                    <a:bodyPr/>
                    <a:lstStyle/>
                    <a:p>
                      <a:r>
                        <a:rPr lang="en-US" dirty="0" smtClean="0"/>
                        <a:t>Nitrogen Oxides (NOx)</a:t>
                      </a:r>
                      <a:endParaRPr lang="en-US" dirty="0"/>
                    </a:p>
                  </a:txBody>
                  <a:tcPr/>
                </a:tc>
                <a:tc>
                  <a:txBody>
                    <a:bodyPr/>
                    <a:lstStyle/>
                    <a:p>
                      <a:pPr algn="ctr"/>
                      <a:r>
                        <a:rPr lang="en-US" dirty="0" smtClean="0"/>
                        <a:t>0.724</a:t>
                      </a:r>
                      <a:endParaRPr lang="en-US" dirty="0"/>
                    </a:p>
                  </a:txBody>
                  <a:tcPr anchor="ctr"/>
                </a:tc>
                <a:tc>
                  <a:txBody>
                    <a:bodyPr/>
                    <a:lstStyle/>
                    <a:p>
                      <a:pPr algn="ctr"/>
                      <a:r>
                        <a:rPr lang="en-US" dirty="0" smtClean="0"/>
                        <a:t>3.171</a:t>
                      </a:r>
                      <a:endParaRPr lang="en-US" dirty="0"/>
                    </a:p>
                  </a:txBody>
                  <a:tcPr anchor="ctr"/>
                </a:tc>
                <a:tc>
                  <a:txBody>
                    <a:bodyPr/>
                    <a:lstStyle/>
                    <a:p>
                      <a:pPr algn="ctr"/>
                      <a:r>
                        <a:rPr lang="en-US" dirty="0" smtClean="0"/>
                        <a:t>25</a:t>
                      </a:r>
                      <a:endParaRPr lang="en-US" dirty="0"/>
                    </a:p>
                  </a:txBody>
                  <a:tcPr anchor="ctr"/>
                </a:tc>
                <a:extLst>
                  <a:ext uri="{0D108BD9-81ED-4DB2-BD59-A6C34878D82A}">
                    <a16:rowId xmlns:a16="http://schemas.microsoft.com/office/drawing/2014/main" val="10005"/>
                  </a:ext>
                </a:extLst>
              </a:tr>
              <a:tr h="370840">
                <a:tc>
                  <a:txBody>
                    <a:bodyPr/>
                    <a:lstStyle/>
                    <a:p>
                      <a:r>
                        <a:rPr lang="en-US" dirty="0" smtClean="0"/>
                        <a:t>Carbon</a:t>
                      </a:r>
                      <a:r>
                        <a:rPr lang="en-US" baseline="0" dirty="0" smtClean="0"/>
                        <a:t> Monoxide (CO)</a:t>
                      </a:r>
                      <a:endParaRPr lang="en-US" dirty="0"/>
                    </a:p>
                  </a:txBody>
                  <a:tcPr/>
                </a:tc>
                <a:tc>
                  <a:txBody>
                    <a:bodyPr/>
                    <a:lstStyle/>
                    <a:p>
                      <a:pPr algn="ctr"/>
                      <a:r>
                        <a:rPr lang="en-US" dirty="0" smtClean="0"/>
                        <a:t>0.608</a:t>
                      </a:r>
                      <a:endParaRPr lang="en-US" dirty="0"/>
                    </a:p>
                  </a:txBody>
                  <a:tcPr anchor="ctr"/>
                </a:tc>
                <a:tc>
                  <a:txBody>
                    <a:bodyPr/>
                    <a:lstStyle/>
                    <a:p>
                      <a:pPr algn="ctr"/>
                      <a:r>
                        <a:rPr lang="en-US" dirty="0" smtClean="0"/>
                        <a:t>2.664</a:t>
                      </a:r>
                      <a:endParaRPr lang="en-US" dirty="0"/>
                    </a:p>
                  </a:txBody>
                  <a:tcPr anchor="ctr"/>
                </a:tc>
                <a:tc>
                  <a:txBody>
                    <a:bodyPr/>
                    <a:lstStyle/>
                    <a:p>
                      <a:pPr algn="ctr"/>
                      <a:r>
                        <a:rPr lang="en-US" dirty="0" smtClean="0"/>
                        <a:t>100</a:t>
                      </a:r>
                      <a:endParaRPr lang="en-US" dirty="0"/>
                    </a:p>
                  </a:txBody>
                  <a:tcPr anchor="ctr"/>
                </a:tc>
                <a:extLst>
                  <a:ext uri="{0D108BD9-81ED-4DB2-BD59-A6C34878D82A}">
                    <a16:rowId xmlns:a16="http://schemas.microsoft.com/office/drawing/2014/main" val="10006"/>
                  </a:ext>
                </a:extLst>
              </a:tr>
              <a:tr h="370840">
                <a:tc>
                  <a:txBody>
                    <a:bodyPr/>
                    <a:lstStyle/>
                    <a:p>
                      <a:r>
                        <a:rPr lang="en-US" dirty="0" smtClean="0"/>
                        <a:t>Total Volatile Organic Compounds (VOCs)</a:t>
                      </a:r>
                      <a:endParaRPr lang="en-US" dirty="0"/>
                    </a:p>
                  </a:txBody>
                  <a:tcPr/>
                </a:tc>
                <a:tc>
                  <a:txBody>
                    <a:bodyPr/>
                    <a:lstStyle/>
                    <a:p>
                      <a:pPr algn="ctr"/>
                      <a:r>
                        <a:rPr lang="en-US" dirty="0" smtClean="0"/>
                        <a:t>0.040</a:t>
                      </a:r>
                      <a:endParaRPr lang="en-US" dirty="0"/>
                    </a:p>
                  </a:txBody>
                  <a:tcPr anchor="ctr"/>
                </a:tc>
                <a:tc>
                  <a:txBody>
                    <a:bodyPr/>
                    <a:lstStyle/>
                    <a:p>
                      <a:pPr algn="ctr"/>
                      <a:r>
                        <a:rPr lang="en-US" dirty="0" smtClean="0"/>
                        <a:t>0.174</a:t>
                      </a:r>
                      <a:endParaRPr lang="en-US" dirty="0"/>
                    </a:p>
                  </a:txBody>
                  <a:tcPr anchor="ctr"/>
                </a:tc>
                <a:tc>
                  <a:txBody>
                    <a:bodyPr/>
                    <a:lstStyle/>
                    <a:p>
                      <a:pPr algn="ctr"/>
                      <a:r>
                        <a:rPr lang="en-US" dirty="0" smtClean="0"/>
                        <a:t>25</a:t>
                      </a:r>
                      <a:endParaRPr lang="en-US" dirty="0"/>
                    </a:p>
                  </a:txBody>
                  <a:tcPr anchor="ctr"/>
                </a:tc>
                <a:extLst>
                  <a:ext uri="{0D108BD9-81ED-4DB2-BD59-A6C34878D82A}">
                    <a16:rowId xmlns:a16="http://schemas.microsoft.com/office/drawing/2014/main" val="10007"/>
                  </a:ext>
                </a:extLst>
              </a:tr>
            </a:tbl>
          </a:graphicData>
        </a:graphic>
      </p:graphicFrame>
      <p:sp>
        <p:nvSpPr>
          <p:cNvPr id="4" name="Slide Number Placeholder 3" descr="" title=""/>
          <p:cNvSpPr>
            <a:spLocks noGrp="1"/>
          </p:cNvSpPr>
          <p:nvPr>
            <p:ph type="sldNum" sz="quarter" idx="12"/>
          </p:nvPr>
        </p:nvSpPr>
        <p:spPr/>
        <p:txBody>
          <a:bodyPr/>
          <a:lstStyle/>
          <a:p>
            <a:fld id="{DEC7A5AD-5AEC-42D0-A3BE-F46B40576360}" type="slidenum">
              <a:rPr lang="en-US" smtClean="0"/>
              <a:t>13</a:t>
            </a:fld>
            <a:endParaRPr lang="en-US" dirty="0"/>
          </a:p>
        </p:txBody>
      </p:sp>
      <p:sp>
        <p:nvSpPr>
          <p:cNvPr id="6" name="Rectangle 5" descr="" title=""/>
          <p:cNvSpPr/>
          <p:nvPr/>
        </p:nvSpPr>
        <p:spPr>
          <a:xfrm>
            <a:off x="677511" y="5641253"/>
            <a:ext cx="7517255" cy="400110"/>
          </a:xfrm>
          <a:prstGeom prst="rect">
            <a:avLst/>
          </a:prstGeom>
        </p:spPr>
        <p:txBody>
          <a:bodyPr wrap="square">
            <a:spAutoFit/>
          </a:bodyPr>
          <a:lstStyle/>
          <a:p>
            <a:pPr marL="342900" lvl="0" indent="-342900" defTabSz="457200">
              <a:spcBef>
                <a:spcPts val="1000"/>
              </a:spcBef>
              <a:buClr>
                <a:srgbClr val="90C226"/>
              </a:buClr>
              <a:buSzPct val="80000"/>
              <a:buFont typeface="Wingdings 3" charset="2"/>
              <a:buChar char=""/>
            </a:pPr>
            <a:r>
              <a:rPr lang="en-US" sz="2000" dirty="0">
                <a:solidFill>
                  <a:prstClr val="black">
                    <a:lumMod val="75000"/>
                    <a:lumOff val="25000"/>
                  </a:prstClr>
                </a:solidFill>
              </a:rPr>
              <a:t>Identified as natural minor source of emissions by DNREC</a:t>
            </a:r>
          </a:p>
        </p:txBody>
      </p:sp>
    </p:spTree>
    <p:extLst>
      <p:ext uri="{BB962C8B-B14F-4D97-AF65-F5344CB8AC3E}">
        <p14:creationId xmlns:p14="http://schemas.microsoft.com/office/powerpoint/2010/main" val="3804798343"/>
      </p:ext>
    </p:extLst>
  </p:cSld>
  <p:clrMapOvr>
    <a:masterClrMapping/>
  </p:clrMapOvr>
  <p:timing>
    <p:tnLst>
      <p:par>
        <p:cTn id="1" dur="indefinite" restart="never" nodeType="tmRoot"/>
      </p:par>
    </p:tnLst>
  </p:timing>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533021" y="329077"/>
            <a:ext cx="8401638" cy="696372"/>
          </a:xfrm>
        </p:spPr>
        <p:txBody>
          <a:bodyPr/>
          <a:lstStyle/>
          <a:p>
            <a:r>
              <a:rPr lang="en-US" dirty="0" smtClean="0">
                <a:solidFill>
                  <a:schemeClr val="accent2">
                    <a:lumMod val="75000"/>
                  </a:schemeClr>
                </a:solidFill>
              </a:rPr>
              <a:t>Emission Controls</a:t>
            </a:r>
            <a:endParaRPr lang="en-US" dirty="0">
              <a:solidFill>
                <a:schemeClr val="accent2">
                  <a:lumMod val="75000"/>
                </a:schemeClr>
              </a:solidFill>
            </a:endParaRPr>
          </a:p>
        </p:txBody>
      </p:sp>
      <p:sp>
        <p:nvSpPr>
          <p:cNvPr id="3" name="Content Placeholder 2" descr="" title=""/>
          <p:cNvSpPr>
            <a:spLocks noGrp="1"/>
          </p:cNvSpPr>
          <p:nvPr>
            <p:ph idx="1"/>
          </p:nvPr>
        </p:nvSpPr>
        <p:spPr>
          <a:xfrm>
            <a:off x="0" y="1025448"/>
            <a:ext cx="5979267" cy="5832551"/>
          </a:xfrm>
        </p:spPr>
        <p:txBody>
          <a:bodyPr>
            <a:normAutofit fontScale="92500" lnSpcReduction="10000"/>
          </a:bodyPr>
          <a:lstStyle/>
          <a:p>
            <a:pPr marL="0" indent="0">
              <a:buNone/>
            </a:pPr>
            <a:endParaRPr lang="en-US" dirty="0"/>
          </a:p>
          <a:p>
            <a:pPr lvl="1"/>
            <a:r>
              <a:rPr lang="en-US" sz="2200" dirty="0" smtClean="0"/>
              <a:t>Best Available Control Technology (BACT)</a:t>
            </a:r>
          </a:p>
          <a:p>
            <a:pPr lvl="2"/>
            <a:r>
              <a:rPr lang="en-US" sz="1600" dirty="0" smtClean="0"/>
              <a:t>Baghouses and bin vents to capture particulate matter from </a:t>
            </a:r>
            <a:r>
              <a:rPr lang="en-US" sz="1600" dirty="0"/>
              <a:t>grinding </a:t>
            </a:r>
            <a:r>
              <a:rPr lang="en-US" sz="1600" dirty="0" smtClean="0"/>
              <a:t>mill and </a:t>
            </a:r>
            <a:r>
              <a:rPr lang="en-US" sz="1600" dirty="0"/>
              <a:t>silos</a:t>
            </a:r>
          </a:p>
          <a:p>
            <a:pPr lvl="2"/>
            <a:r>
              <a:rPr lang="en-US" sz="1600" dirty="0"/>
              <a:t>Dustless </a:t>
            </a:r>
            <a:r>
              <a:rPr lang="en-US" sz="1600" dirty="0" smtClean="0"/>
              <a:t>load </a:t>
            </a:r>
            <a:r>
              <a:rPr lang="en-US" sz="1600" dirty="0"/>
              <a:t>from </a:t>
            </a:r>
            <a:r>
              <a:rPr lang="en-US" sz="1600" dirty="0" smtClean="0"/>
              <a:t>silos to trucks</a:t>
            </a:r>
            <a:endParaRPr lang="en-US" sz="1600" dirty="0"/>
          </a:p>
          <a:p>
            <a:pPr lvl="1"/>
            <a:r>
              <a:rPr lang="en-US" sz="2200" dirty="0"/>
              <a:t>Best </a:t>
            </a:r>
            <a:r>
              <a:rPr lang="en-US" sz="2200" dirty="0" smtClean="0"/>
              <a:t>Management Practices</a:t>
            </a:r>
            <a:r>
              <a:rPr lang="en-US" sz="2200" dirty="0"/>
              <a:t>:</a:t>
            </a:r>
          </a:p>
          <a:p>
            <a:pPr lvl="2"/>
            <a:r>
              <a:rPr lang="en-US" sz="1600" dirty="0"/>
              <a:t>Maintaining moisture content of material</a:t>
            </a:r>
          </a:p>
          <a:p>
            <a:pPr lvl="2"/>
            <a:r>
              <a:rPr lang="en-US" sz="1600" dirty="0"/>
              <a:t>Stockpile tarping</a:t>
            </a:r>
          </a:p>
          <a:p>
            <a:pPr lvl="2"/>
            <a:r>
              <a:rPr lang="en-US" sz="1600" dirty="0"/>
              <a:t>Delivery truck beds entering facility will be covered</a:t>
            </a:r>
          </a:p>
          <a:p>
            <a:pPr lvl="2"/>
            <a:r>
              <a:rPr lang="en-US" sz="1600" dirty="0"/>
              <a:t>Trucks on paved surfaces</a:t>
            </a:r>
          </a:p>
          <a:p>
            <a:pPr lvl="2"/>
            <a:r>
              <a:rPr lang="en-US" sz="1600" dirty="0"/>
              <a:t>Pavement sweeping</a:t>
            </a:r>
          </a:p>
          <a:p>
            <a:pPr lvl="2"/>
            <a:r>
              <a:rPr lang="en-US" sz="1600" dirty="0"/>
              <a:t>Speed limits</a:t>
            </a:r>
          </a:p>
          <a:p>
            <a:pPr lvl="2"/>
            <a:r>
              <a:rPr lang="en-US" sz="1600" dirty="0" smtClean="0"/>
              <a:t>Curtained truck entrances/exits beneath silos</a:t>
            </a:r>
          </a:p>
          <a:p>
            <a:pPr lvl="2"/>
            <a:r>
              <a:rPr lang="en-US" sz="1600" dirty="0" smtClean="0"/>
              <a:t>Daily </a:t>
            </a:r>
            <a:r>
              <a:rPr lang="en-US" sz="1600" dirty="0"/>
              <a:t>facility inspection and maintenance</a:t>
            </a:r>
          </a:p>
          <a:p>
            <a:pPr lvl="2"/>
            <a:r>
              <a:rPr lang="en-US" sz="1600" dirty="0"/>
              <a:t>Regular inspection/maintenance of equipment</a:t>
            </a:r>
          </a:p>
          <a:p>
            <a:pPr lvl="2"/>
            <a:r>
              <a:rPr lang="en-US" sz="1600" dirty="0"/>
              <a:t>Employee training</a:t>
            </a:r>
          </a:p>
          <a:p>
            <a:pPr lvl="2"/>
            <a:r>
              <a:rPr lang="en-US" sz="1600" dirty="0"/>
              <a:t>Daily record keeping </a:t>
            </a:r>
          </a:p>
          <a:p>
            <a:endParaRPr lang="en-US" dirty="0"/>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14</a:t>
            </a:fld>
            <a:endParaRPr lang="en-US" dirty="0"/>
          </a:p>
        </p:txBody>
      </p:sp>
      <p:pic>
        <p:nvPicPr>
          <p:cNvPr id="5" name="Content Placeholder 8" descr="" title="">
            <a:extLst>
              <a:ext uri="{FF2B5EF4-FFF2-40B4-BE49-F238E27FC236}">
                <a16:creationId xmlns:a16="http://schemas.microsoft.com/office/drawing/2014/main" id="{690C473C-F675-4EC6-AED5-5FA638C4955D}"/>
              </a:ext>
            </a:extLst>
          </p:cNvPr>
          <p:cNvPicPr>
            <a:picLocks noChangeAspect="1"/>
          </p:cNvPicPr>
          <p:nvPr/>
        </p:nvPicPr>
        <p:blipFill>
          <a:blip r:embed="rId3"/>
          <a:stretch>
            <a:fillRect/>
          </a:stretch>
        </p:blipFill>
        <p:spPr>
          <a:xfrm>
            <a:off x="6607678" y="283925"/>
            <a:ext cx="3970446" cy="3058943"/>
          </a:xfrm>
          <a:prstGeom prst="rect">
            <a:avLst/>
          </a:prstGeom>
          <a:ln>
            <a:solidFill>
              <a:schemeClr val="tx1"/>
            </a:solidFill>
          </a:ln>
        </p:spPr>
      </p:pic>
      <p:pic>
        <p:nvPicPr>
          <p:cNvPr id="6" name="Picture 5" descr="" title="">
            <a:extLst>
              <a:ext uri="{FF2B5EF4-FFF2-40B4-BE49-F238E27FC236}">
                <a16:creationId xmlns:a16="http://schemas.microsoft.com/office/drawing/2014/main" id="{5A1693D4-262F-4E16-B785-294EA527C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267" y="3476292"/>
            <a:ext cx="2425565" cy="3234087"/>
          </a:xfrm>
          <a:prstGeom prst="rect">
            <a:avLst/>
          </a:prstGeom>
          <a:ln>
            <a:solidFill>
              <a:schemeClr val="tx1"/>
            </a:solidFill>
          </a:ln>
        </p:spPr>
      </p:pic>
      <p:pic>
        <p:nvPicPr>
          <p:cNvPr id="7" name="Picture 6" descr="" title="">
            <a:extLst>
              <a:ext uri="{FF2B5EF4-FFF2-40B4-BE49-F238E27FC236}">
                <a16:creationId xmlns:a16="http://schemas.microsoft.com/office/drawing/2014/main" id="{1C2182DE-8B23-41B9-8537-5F49020E2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901" y="3476292"/>
            <a:ext cx="2686236" cy="2298224"/>
          </a:xfrm>
          <a:prstGeom prst="rect">
            <a:avLst/>
          </a:prstGeom>
          <a:ln>
            <a:solidFill>
              <a:schemeClr val="tx1"/>
            </a:solidFill>
          </a:ln>
        </p:spPr>
      </p:pic>
    </p:spTree>
    <p:extLst>
      <p:ext uri="{BB962C8B-B14F-4D97-AF65-F5344CB8AC3E}">
        <p14:creationId xmlns:p14="http://schemas.microsoft.com/office/powerpoint/2010/main" val="2968091397"/>
      </p:ext>
    </p:extLst>
  </p:cSld>
  <p:clrMapOvr>
    <a:masterClrMapping/>
  </p:clrMapOvr>
  <p:timing>
    <p:tnLst>
      <p:par>
        <p:cTn id="1" dur="indefinite" restart="never" nodeType="tmRoot"/>
      </p:par>
    </p:tnLst>
  </p:timing>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891837A-2E3D-42DC-9FD2-44BEDA44C3EA}"/>
              </a:ext>
            </a:extLst>
          </p:cNvPr>
          <p:cNvSpPr>
            <a:spLocks noGrp="1"/>
          </p:cNvSpPr>
          <p:nvPr>
            <p:ph type="title"/>
          </p:nvPr>
        </p:nvSpPr>
        <p:spPr>
          <a:xfrm>
            <a:off x="677510" y="324485"/>
            <a:ext cx="8598907" cy="686736"/>
          </a:xfrm>
        </p:spPr>
        <p:txBody>
          <a:bodyPr>
            <a:normAutofit fontScale="90000"/>
          </a:bodyPr>
          <a:lstStyle/>
          <a:p>
            <a:r>
              <a:rPr lang="en-US" dirty="0" smtClean="0">
                <a:solidFill>
                  <a:schemeClr val="accent2">
                    <a:lumMod val="75000"/>
                  </a:schemeClr>
                </a:solidFill>
              </a:rPr>
              <a:t>Emissions Comparison with National Health Standards</a:t>
            </a:r>
            <a:endParaRPr lang="en-US" dirty="0">
              <a:solidFill>
                <a:schemeClr val="accent2">
                  <a:lumMod val="75000"/>
                </a:schemeClr>
              </a:solidFill>
            </a:endParaRPr>
          </a:p>
        </p:txBody>
      </p:sp>
      <p:graphicFrame>
        <p:nvGraphicFramePr>
          <p:cNvPr id="5" name="Content Placeholder 4" descr="" title="">
            <a:extLst>
              <a:ext uri="{FF2B5EF4-FFF2-40B4-BE49-F238E27FC236}">
                <a16:creationId xmlns:a16="http://schemas.microsoft.com/office/drawing/2014/main" id="{6ACEF12D-527B-4B73-8681-8751862A519C}"/>
              </a:ext>
            </a:extLst>
          </p:cNvPr>
          <p:cNvGraphicFramePr>
            <a:graphicFrameLocks noGrp="1"/>
          </p:cNvGraphicFramePr>
          <p:nvPr>
            <p:ph idx="1"/>
            <p:extLst>
              <p:ext uri="{D42A27DB-BD31-4B8C-83A1-F6EECF244321}">
                <p14:modId xmlns:p14="http://schemas.microsoft.com/office/powerpoint/2010/main" val="3644437930"/>
              </p:ext>
            </p:extLst>
          </p:nvPr>
        </p:nvGraphicFramePr>
        <p:xfrm>
          <a:off x="483453" y="1495717"/>
          <a:ext cx="8987020" cy="3317240"/>
        </p:xfrm>
        <a:graphic>
          <a:graphicData uri="http://schemas.openxmlformats.org/drawingml/2006/table">
            <a:tbl>
              <a:tblPr firstRow="1" bandRow="1">
                <a:tableStyleId>{5C22544A-7EE6-4342-B048-85BDC9FD1C3A}</a:tableStyleId>
              </a:tblPr>
              <a:tblGrid>
                <a:gridCol w="1197301">
                  <a:extLst>
                    <a:ext uri="{9D8B030D-6E8A-4147-A177-3AD203B41FA5}">
                      <a16:colId xmlns:a16="http://schemas.microsoft.com/office/drawing/2014/main" val="686147746"/>
                    </a:ext>
                  </a:extLst>
                </a:gridCol>
                <a:gridCol w="1723113">
                  <a:extLst>
                    <a:ext uri="{9D8B030D-6E8A-4147-A177-3AD203B41FA5}">
                      <a16:colId xmlns:a16="http://schemas.microsoft.com/office/drawing/2014/main" val="20001"/>
                    </a:ext>
                  </a:extLst>
                </a:gridCol>
                <a:gridCol w="2274122">
                  <a:extLst>
                    <a:ext uri="{9D8B030D-6E8A-4147-A177-3AD203B41FA5}">
                      <a16:colId xmlns:a16="http://schemas.microsoft.com/office/drawing/2014/main" val="20002"/>
                    </a:ext>
                  </a:extLst>
                </a:gridCol>
                <a:gridCol w="1929976">
                  <a:extLst>
                    <a:ext uri="{9D8B030D-6E8A-4147-A177-3AD203B41FA5}">
                      <a16:colId xmlns:a16="http://schemas.microsoft.com/office/drawing/2014/main" val="2154317382"/>
                    </a:ext>
                  </a:extLst>
                </a:gridCol>
                <a:gridCol w="1862508">
                  <a:extLst>
                    <a:ext uri="{9D8B030D-6E8A-4147-A177-3AD203B41FA5}">
                      <a16:colId xmlns:a16="http://schemas.microsoft.com/office/drawing/2014/main" val="2122241968"/>
                    </a:ext>
                  </a:extLst>
                </a:gridCol>
              </a:tblGrid>
              <a:tr h="370840">
                <a:tc>
                  <a:txBody>
                    <a:bodyPr/>
                    <a:lstStyle/>
                    <a:p>
                      <a:pPr algn="ctr"/>
                      <a:r>
                        <a:rPr lang="en-US" dirty="0"/>
                        <a:t>Pollutant</a:t>
                      </a:r>
                    </a:p>
                  </a:txBody>
                  <a:tcPr anchor="ctr"/>
                </a:tc>
                <a:tc>
                  <a:txBody>
                    <a:bodyPr/>
                    <a:lstStyle/>
                    <a:p>
                      <a:pPr algn="ctr"/>
                      <a:r>
                        <a:rPr lang="en-US" baseline="0" dirty="0" smtClean="0"/>
                        <a:t> Predicted Pollutant Concentration (</a:t>
                      </a:r>
                      <a:r>
                        <a:rPr lang="en-US" baseline="0" dirty="0" smtClean="0">
                          <a:latin typeface="Symbol" panose="05050102010706020507" pitchFamily="18" charset="2"/>
                        </a:rPr>
                        <a:t>m</a:t>
                      </a:r>
                      <a:r>
                        <a:rPr lang="en-US" baseline="0" dirty="0" smtClean="0"/>
                        <a:t>g/m3) </a:t>
                      </a:r>
                      <a:r>
                        <a:rPr lang="en-US" baseline="30000" dirty="0" smtClean="0"/>
                        <a:t>(1)</a:t>
                      </a:r>
                      <a:endParaRPr lang="en-US" baseline="300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aseline="0" dirty="0" smtClean="0"/>
                        <a:t>Wilmington MLK 2016 Air Quality Monitoring Results (</a:t>
                      </a:r>
                      <a:r>
                        <a:rPr lang="en-US" baseline="0" dirty="0" smtClean="0">
                          <a:latin typeface="Symbol" panose="05050102010706020507" pitchFamily="18" charset="2"/>
                        </a:rPr>
                        <a:t>m</a:t>
                      </a:r>
                      <a:r>
                        <a:rPr lang="en-US" baseline="0" dirty="0" smtClean="0"/>
                        <a:t>g/m3) </a:t>
                      </a:r>
                      <a:r>
                        <a:rPr lang="en-US" baseline="30000" dirty="0" smtClean="0"/>
                        <a:t>(2)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smtClean="0"/>
                        <a:t>Combined Total Concentration (</a:t>
                      </a:r>
                      <a:r>
                        <a:rPr lang="en-US" b="1" baseline="0" dirty="0" smtClean="0">
                          <a:latin typeface="Symbol" panose="05050102010706020507" pitchFamily="18" charset="2"/>
                        </a:rPr>
                        <a:t>m</a:t>
                      </a:r>
                      <a:r>
                        <a:rPr lang="en-US" b="1" baseline="0" dirty="0" smtClean="0"/>
                        <a:t>g</a:t>
                      </a:r>
                      <a:r>
                        <a:rPr lang="en-US" b="1" dirty="0" smtClean="0"/>
                        <a:t>/m3)</a:t>
                      </a:r>
                      <a:r>
                        <a:rPr kumimoji="0" lang="en-US" sz="1800" b="1" i="0" u="none" strike="noStrike" kern="1200" cap="none" spc="0" normalizeH="0" baseline="0" noProof="0" dirty="0" smtClean="0">
                          <a:ln>
                            <a:noFill/>
                          </a:ln>
                          <a:solidFill>
                            <a:prstClr val="white"/>
                          </a:solidFill>
                          <a:effectLst/>
                          <a:uLnTx/>
                          <a:uFillTx/>
                          <a:latin typeface="+mn-lt"/>
                          <a:ea typeface="+mn-ea"/>
                          <a:cs typeface="+mn-cs"/>
                        </a:rPr>
                        <a:t> </a:t>
                      </a:r>
                      <a:r>
                        <a:rPr kumimoji="0" lang="en-US" sz="1800" b="1" i="0" u="none" strike="noStrike" kern="1200" cap="none" spc="0" normalizeH="0" baseline="30000" noProof="0" dirty="0" smtClean="0">
                          <a:ln>
                            <a:noFill/>
                          </a:ln>
                          <a:solidFill>
                            <a:prstClr val="white"/>
                          </a:solidFill>
                          <a:effectLst/>
                          <a:uLnTx/>
                          <a:uFillTx/>
                          <a:latin typeface="+mn-lt"/>
                          <a:ea typeface="+mn-ea"/>
                          <a:cs typeface="+mn-cs"/>
                        </a:rPr>
                        <a:t>(3)</a:t>
                      </a:r>
                    </a:p>
                    <a:p>
                      <a:pPr algn="ctr"/>
                      <a:endParaRPr lang="en-US" sz="1050" b="1" baseline="30000" dirty="0"/>
                    </a:p>
                  </a:txBody>
                  <a:tcPr anchor="ctr"/>
                </a:tc>
                <a:tc>
                  <a:txBody>
                    <a:bodyPr/>
                    <a:lstStyle/>
                    <a:p>
                      <a:pPr algn="ctr"/>
                      <a:r>
                        <a:rPr lang="en-US" dirty="0" smtClean="0"/>
                        <a:t>National Ambient</a:t>
                      </a:r>
                      <a:r>
                        <a:rPr lang="en-US" baseline="0" dirty="0" smtClean="0"/>
                        <a:t> </a:t>
                      </a:r>
                      <a:r>
                        <a:rPr lang="en-US" dirty="0" smtClean="0"/>
                        <a:t>Air Quality</a:t>
                      </a:r>
                      <a:r>
                        <a:rPr lang="en-US" baseline="0" dirty="0" smtClean="0"/>
                        <a:t> </a:t>
                      </a:r>
                      <a:r>
                        <a:rPr lang="en-US" dirty="0" smtClean="0"/>
                        <a:t>Standards (</a:t>
                      </a:r>
                      <a:r>
                        <a:rPr lang="en-US" baseline="0" dirty="0" smtClean="0">
                          <a:latin typeface="Symbol" panose="05050102010706020507" pitchFamily="18" charset="2"/>
                        </a:rPr>
                        <a:t>m</a:t>
                      </a:r>
                      <a:r>
                        <a:rPr lang="en-US" baseline="0" dirty="0" smtClean="0"/>
                        <a:t>g</a:t>
                      </a:r>
                      <a:r>
                        <a:rPr lang="en-US" dirty="0" smtClean="0"/>
                        <a:t>/m3) </a:t>
                      </a:r>
                      <a:r>
                        <a:rPr lang="en-US" baseline="30000" dirty="0" smtClean="0"/>
                        <a:t>(4)</a:t>
                      </a:r>
                      <a:endParaRPr lang="en-US" dirty="0"/>
                    </a:p>
                  </a:txBody>
                  <a:tcPr anchor="ctr"/>
                </a:tc>
                <a:extLst>
                  <a:ext uri="{0D108BD9-81ED-4DB2-BD59-A6C34878D82A}">
                    <a16:rowId xmlns:a16="http://schemas.microsoft.com/office/drawing/2014/main" val="1537367057"/>
                  </a:ext>
                </a:extLst>
              </a:tr>
              <a:tr h="370840">
                <a:tc>
                  <a:txBody>
                    <a:bodyPr/>
                    <a:lstStyle/>
                    <a:p>
                      <a:pPr algn="ctr"/>
                      <a:r>
                        <a:rPr lang="en-US" dirty="0"/>
                        <a:t>PM10</a:t>
                      </a:r>
                    </a:p>
                  </a:txBody>
                  <a:tcPr/>
                </a:tc>
                <a:tc>
                  <a:txBody>
                    <a:bodyPr/>
                    <a:lstStyle/>
                    <a:p>
                      <a:pPr algn="ctr"/>
                      <a:r>
                        <a:rPr lang="en-US" dirty="0" smtClean="0"/>
                        <a:t>6.61</a:t>
                      </a:r>
                      <a:endParaRPr lang="en-US" dirty="0"/>
                    </a:p>
                  </a:txBody>
                  <a:tcPr/>
                </a:tc>
                <a:tc>
                  <a:txBody>
                    <a:bodyPr/>
                    <a:lstStyle/>
                    <a:p>
                      <a:pPr algn="ctr"/>
                      <a:r>
                        <a:rPr lang="en-US" dirty="0" smtClean="0"/>
                        <a:t>14.2</a:t>
                      </a:r>
                      <a:endParaRPr lang="en-US" dirty="0"/>
                    </a:p>
                  </a:txBody>
                  <a:tcPr/>
                </a:tc>
                <a:tc>
                  <a:txBody>
                    <a:bodyPr/>
                    <a:lstStyle/>
                    <a:p>
                      <a:pPr algn="ctr"/>
                      <a:r>
                        <a:rPr lang="en-US" dirty="0" smtClean="0"/>
                        <a:t>20.81</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150</a:t>
                      </a:r>
                    </a:p>
                  </a:txBody>
                  <a:tcPr/>
                </a:tc>
                <a:extLst>
                  <a:ext uri="{0D108BD9-81ED-4DB2-BD59-A6C34878D82A}">
                    <a16:rowId xmlns:a16="http://schemas.microsoft.com/office/drawing/2014/main" val="2193154241"/>
                  </a:ext>
                </a:extLst>
              </a:tr>
              <a:tr h="370840">
                <a:tc>
                  <a:txBody>
                    <a:bodyPr/>
                    <a:lstStyle/>
                    <a:p>
                      <a:pPr algn="ctr"/>
                      <a:r>
                        <a:rPr lang="en-US" dirty="0" smtClean="0"/>
                        <a:t>PM2.5</a:t>
                      </a:r>
                      <a:endParaRPr lang="en-US" dirty="0"/>
                    </a:p>
                  </a:txBody>
                  <a:tcPr/>
                </a:tc>
                <a:tc>
                  <a:txBody>
                    <a:bodyPr/>
                    <a:lstStyle/>
                    <a:p>
                      <a:pPr algn="ctr"/>
                      <a:r>
                        <a:rPr lang="en-US" dirty="0" smtClean="0"/>
                        <a:t>1.96</a:t>
                      </a:r>
                      <a:endParaRPr lang="en-US" dirty="0"/>
                    </a:p>
                  </a:txBody>
                  <a:tcPr/>
                </a:tc>
                <a:tc>
                  <a:txBody>
                    <a:bodyPr/>
                    <a:lstStyle/>
                    <a:p>
                      <a:pPr algn="ctr"/>
                      <a:r>
                        <a:rPr lang="en-US" dirty="0" smtClean="0"/>
                        <a:t>9.2</a:t>
                      </a:r>
                      <a:endParaRPr lang="en-US" dirty="0"/>
                    </a:p>
                  </a:txBody>
                  <a:tcPr/>
                </a:tc>
                <a:tc>
                  <a:txBody>
                    <a:bodyPr/>
                    <a:lstStyle/>
                    <a:p>
                      <a:pPr algn="ctr"/>
                      <a:r>
                        <a:rPr lang="en-US" dirty="0" smtClean="0"/>
                        <a:t>11.16</a:t>
                      </a:r>
                      <a:endParaRPr lang="en-US" dirty="0"/>
                    </a:p>
                  </a:txBody>
                  <a:tcPr/>
                </a:tc>
                <a:tc>
                  <a:txBody>
                    <a:bodyPr/>
                    <a:lstStyle/>
                    <a:p>
                      <a:pPr algn="ctr"/>
                      <a:r>
                        <a:rPr lang="en-US" dirty="0" smtClean="0">
                          <a:solidFill>
                            <a:schemeClr val="tx1"/>
                          </a:solidFill>
                        </a:rPr>
                        <a:t>12</a:t>
                      </a:r>
                      <a:endParaRPr lang="en-US" dirty="0">
                        <a:solidFill>
                          <a:schemeClr val="tx1"/>
                        </a:solidFill>
                      </a:endParaRPr>
                    </a:p>
                  </a:txBody>
                  <a:tcPr/>
                </a:tc>
                <a:extLst>
                  <a:ext uri="{0D108BD9-81ED-4DB2-BD59-A6C34878D82A}">
                    <a16:rowId xmlns:a16="http://schemas.microsoft.com/office/drawing/2014/main" val="1932686685"/>
                  </a:ext>
                </a:extLst>
              </a:tr>
              <a:tr h="370840">
                <a:tc>
                  <a:txBody>
                    <a:bodyPr/>
                    <a:lstStyle/>
                    <a:p>
                      <a:pPr algn="ctr"/>
                      <a:r>
                        <a:rPr lang="en-US" dirty="0" smtClean="0"/>
                        <a:t>NOx</a:t>
                      </a:r>
                      <a:endParaRPr lang="en-US" dirty="0"/>
                    </a:p>
                  </a:txBody>
                  <a:tcPr/>
                </a:tc>
                <a:tc>
                  <a:txBody>
                    <a:bodyPr/>
                    <a:lstStyle/>
                    <a:p>
                      <a:pPr algn="ctr"/>
                      <a:r>
                        <a:rPr lang="en-US" dirty="0" smtClean="0"/>
                        <a:t>1.33</a:t>
                      </a:r>
                      <a:endParaRPr lang="en-US" dirty="0"/>
                    </a:p>
                  </a:txBody>
                  <a:tcPr/>
                </a:tc>
                <a:tc>
                  <a:txBody>
                    <a:bodyPr/>
                    <a:lstStyle/>
                    <a:p>
                      <a:pPr algn="ctr"/>
                      <a:r>
                        <a:rPr lang="en-US" dirty="0" smtClean="0"/>
                        <a:t>22.56</a:t>
                      </a:r>
                      <a:endParaRPr lang="en-US" dirty="0"/>
                    </a:p>
                  </a:txBody>
                  <a:tcPr/>
                </a:tc>
                <a:tc>
                  <a:txBody>
                    <a:bodyPr/>
                    <a:lstStyle/>
                    <a:p>
                      <a:pPr algn="ctr"/>
                      <a:r>
                        <a:rPr lang="en-US" dirty="0" smtClean="0"/>
                        <a:t>23.89</a:t>
                      </a:r>
                      <a:endParaRPr lang="en-US" dirty="0"/>
                    </a:p>
                  </a:txBody>
                  <a:tcPr/>
                </a:tc>
                <a:tc>
                  <a:txBody>
                    <a:bodyPr/>
                    <a:lstStyle/>
                    <a:p>
                      <a:pPr algn="ctr"/>
                      <a:r>
                        <a:rPr lang="en-US" dirty="0" smtClean="0">
                          <a:solidFill>
                            <a:schemeClr val="tx1"/>
                          </a:solidFill>
                        </a:rPr>
                        <a:t>188</a:t>
                      </a:r>
                      <a:endParaRPr lang="en-US" dirty="0">
                        <a:solidFill>
                          <a:schemeClr val="tx1"/>
                        </a:solidFill>
                      </a:endParaRPr>
                    </a:p>
                  </a:txBody>
                  <a:tcPr/>
                </a:tc>
                <a:extLst>
                  <a:ext uri="{0D108BD9-81ED-4DB2-BD59-A6C34878D82A}">
                    <a16:rowId xmlns:a16="http://schemas.microsoft.com/office/drawing/2014/main" val="3833540349"/>
                  </a:ext>
                </a:extLst>
              </a:tr>
              <a:tr h="370840">
                <a:tc>
                  <a:txBody>
                    <a:bodyPr/>
                    <a:lstStyle/>
                    <a:p>
                      <a:pPr algn="ctr"/>
                      <a:r>
                        <a:rPr lang="en-US" dirty="0" err="1" smtClean="0"/>
                        <a:t>SOx</a:t>
                      </a:r>
                      <a:endParaRPr lang="en-US" dirty="0"/>
                    </a:p>
                  </a:txBody>
                  <a:tcPr/>
                </a:tc>
                <a:tc>
                  <a:txBody>
                    <a:bodyPr/>
                    <a:lstStyle/>
                    <a:p>
                      <a:pPr algn="ctr"/>
                      <a:r>
                        <a:rPr lang="en-US" dirty="0" smtClean="0"/>
                        <a:t>0.0073</a:t>
                      </a:r>
                      <a:endParaRPr lang="en-US" dirty="0"/>
                    </a:p>
                  </a:txBody>
                  <a:tcPr/>
                </a:tc>
                <a:tc>
                  <a:txBody>
                    <a:bodyPr/>
                    <a:lstStyle/>
                    <a:p>
                      <a:pPr algn="ctr"/>
                      <a:r>
                        <a:rPr lang="en-US" dirty="0" smtClean="0"/>
                        <a:t>13.1</a:t>
                      </a:r>
                      <a:endParaRPr lang="en-US" dirty="0"/>
                    </a:p>
                  </a:txBody>
                  <a:tcPr/>
                </a:tc>
                <a:tc>
                  <a:txBody>
                    <a:bodyPr/>
                    <a:lstStyle/>
                    <a:p>
                      <a:pPr algn="ctr"/>
                      <a:r>
                        <a:rPr lang="en-US" dirty="0" smtClean="0"/>
                        <a:t>13.11</a:t>
                      </a:r>
                      <a:endParaRPr lang="en-US" dirty="0"/>
                    </a:p>
                  </a:txBody>
                  <a:tcPr/>
                </a:tc>
                <a:tc>
                  <a:txBody>
                    <a:bodyPr/>
                    <a:lstStyle/>
                    <a:p>
                      <a:pPr algn="ctr"/>
                      <a:r>
                        <a:rPr lang="en-US" dirty="0" smtClean="0">
                          <a:solidFill>
                            <a:schemeClr val="tx1"/>
                          </a:solidFill>
                        </a:rPr>
                        <a:t>196.5</a:t>
                      </a:r>
                      <a:endParaRPr lang="en-US" dirty="0">
                        <a:solidFill>
                          <a:schemeClr val="tx1"/>
                        </a:solidFill>
                      </a:endParaRPr>
                    </a:p>
                  </a:txBody>
                  <a:tcPr/>
                </a:tc>
                <a:extLst>
                  <a:ext uri="{0D108BD9-81ED-4DB2-BD59-A6C34878D82A}">
                    <a16:rowId xmlns:a16="http://schemas.microsoft.com/office/drawing/2014/main" val="189286551"/>
                  </a:ext>
                </a:extLst>
              </a:tr>
              <a:tr h="370840">
                <a:tc>
                  <a:txBody>
                    <a:bodyPr/>
                    <a:lstStyle/>
                    <a:p>
                      <a:pPr algn="ctr"/>
                      <a:r>
                        <a:rPr lang="en-US" dirty="0" smtClean="0"/>
                        <a:t>CO</a:t>
                      </a:r>
                      <a:endParaRPr lang="en-US" dirty="0"/>
                    </a:p>
                  </a:txBody>
                  <a:tcPr/>
                </a:tc>
                <a:tc>
                  <a:txBody>
                    <a:bodyPr/>
                    <a:lstStyle/>
                    <a:p>
                      <a:pPr algn="ctr"/>
                      <a:r>
                        <a:rPr lang="en-US" dirty="0" smtClean="0"/>
                        <a:t>1.11</a:t>
                      </a:r>
                      <a:endParaRPr lang="en-US" dirty="0"/>
                    </a:p>
                  </a:txBody>
                  <a:tcPr/>
                </a:tc>
                <a:tc>
                  <a:txBody>
                    <a:bodyPr/>
                    <a:lstStyle/>
                    <a:p>
                      <a:pPr algn="ctr"/>
                      <a:r>
                        <a:rPr lang="en-US" dirty="0" smtClean="0"/>
                        <a:t>1832</a:t>
                      </a:r>
                      <a:endParaRPr lang="en-US" dirty="0"/>
                    </a:p>
                  </a:txBody>
                  <a:tcPr/>
                </a:tc>
                <a:tc>
                  <a:txBody>
                    <a:bodyPr/>
                    <a:lstStyle/>
                    <a:p>
                      <a:pPr algn="ctr"/>
                      <a:r>
                        <a:rPr lang="en-US" dirty="0" smtClean="0"/>
                        <a:t>1,833.11</a:t>
                      </a:r>
                      <a:endParaRPr lang="en-US" dirty="0"/>
                    </a:p>
                  </a:txBody>
                  <a:tcPr/>
                </a:tc>
                <a:tc>
                  <a:txBody>
                    <a:bodyPr/>
                    <a:lstStyle/>
                    <a:p>
                      <a:pPr algn="ctr"/>
                      <a:r>
                        <a:rPr lang="en-US" dirty="0" smtClean="0">
                          <a:solidFill>
                            <a:schemeClr val="tx1"/>
                          </a:solidFill>
                        </a:rPr>
                        <a:t>10,000</a:t>
                      </a:r>
                      <a:endParaRPr lang="en-US" dirty="0">
                        <a:solidFill>
                          <a:schemeClr val="tx1"/>
                        </a:solidFill>
                      </a:endParaRPr>
                    </a:p>
                  </a:txBody>
                  <a:tcPr/>
                </a:tc>
                <a:extLst>
                  <a:ext uri="{0D108BD9-81ED-4DB2-BD59-A6C34878D82A}">
                    <a16:rowId xmlns:a16="http://schemas.microsoft.com/office/drawing/2014/main" val="3780672550"/>
                  </a:ext>
                </a:extLst>
              </a:tr>
            </a:tbl>
          </a:graphicData>
        </a:graphic>
      </p:graphicFrame>
      <p:sp>
        <p:nvSpPr>
          <p:cNvPr id="4" name="Slide Number Placeholder 3" descr="" title="">
            <a:extLst>
              <a:ext uri="{FF2B5EF4-FFF2-40B4-BE49-F238E27FC236}">
                <a16:creationId xmlns:a16="http://schemas.microsoft.com/office/drawing/2014/main" id="{CD7ABF9A-DB12-4CCB-8F6F-4E2391CE378D}"/>
              </a:ext>
            </a:extLst>
          </p:cNvPr>
          <p:cNvSpPr>
            <a:spLocks noGrp="1"/>
          </p:cNvSpPr>
          <p:nvPr>
            <p:ph type="sldNum" sz="quarter" idx="12"/>
          </p:nvPr>
        </p:nvSpPr>
        <p:spPr/>
        <p:txBody>
          <a:bodyPr/>
          <a:lstStyle/>
          <a:p>
            <a:fld id="{DEC7A5AD-5AEC-42D0-A3BE-F46B40576360}" type="slidenum">
              <a:rPr lang="en-US" smtClean="0"/>
              <a:t>15</a:t>
            </a:fld>
            <a:endParaRPr lang="en-US" dirty="0"/>
          </a:p>
        </p:txBody>
      </p:sp>
      <p:sp>
        <p:nvSpPr>
          <p:cNvPr id="7" name="Rectangle 6" descr="" title="">
            <a:extLst>
              <a:ext uri="{FF2B5EF4-FFF2-40B4-BE49-F238E27FC236}">
                <a16:creationId xmlns:a16="http://schemas.microsoft.com/office/drawing/2014/main" id="{C92A1D56-0CB1-445B-872E-CB0D2657BA31}"/>
              </a:ext>
            </a:extLst>
          </p:cNvPr>
          <p:cNvSpPr/>
          <p:nvPr/>
        </p:nvSpPr>
        <p:spPr>
          <a:xfrm>
            <a:off x="677510" y="4812957"/>
            <a:ext cx="8477567" cy="2400657"/>
          </a:xfrm>
          <a:prstGeom prst="rect">
            <a:avLst/>
          </a:prstGeom>
        </p:spPr>
        <p:txBody>
          <a:bodyPr wrap="square">
            <a:spAutoFit/>
          </a:bodyPr>
          <a:lstStyle/>
          <a:p>
            <a:pPr marL="228600" indent="-228600">
              <a:buAutoNum type="arabicParenBoth"/>
            </a:pPr>
            <a:r>
              <a:rPr lang="en-US" sz="1100" dirty="0" smtClean="0"/>
              <a:t>Total </a:t>
            </a:r>
            <a:r>
              <a:rPr lang="en-US" sz="1100" dirty="0"/>
              <a:t>substance </a:t>
            </a:r>
            <a:r>
              <a:rPr lang="en-US" sz="1100" dirty="0" smtClean="0"/>
              <a:t>concentrations </a:t>
            </a:r>
            <a:r>
              <a:rPr lang="en-US" sz="1100" dirty="0"/>
              <a:t>in micrograms per cubic meter </a:t>
            </a:r>
            <a:r>
              <a:rPr lang="en-US" sz="1100" dirty="0" smtClean="0"/>
              <a:t>(</a:t>
            </a:r>
            <a:r>
              <a:rPr lang="en-US" sz="1100" dirty="0" smtClean="0">
                <a:latin typeface="Symbol" panose="05050102010706020507" pitchFamily="18" charset="2"/>
              </a:rPr>
              <a:t>m</a:t>
            </a:r>
            <a:r>
              <a:rPr lang="en-US" sz="1100" dirty="0" smtClean="0"/>
              <a:t>g/m3</a:t>
            </a:r>
            <a:r>
              <a:rPr lang="en-US" sz="1100" dirty="0"/>
              <a:t>) were calculated using the Screen3 dispersion modeling </a:t>
            </a:r>
            <a:r>
              <a:rPr lang="en-US" sz="1100" dirty="0" smtClean="0"/>
              <a:t>program. Models </a:t>
            </a:r>
            <a:r>
              <a:rPr lang="en-US" sz="1100" dirty="0"/>
              <a:t>were created for each emissions </a:t>
            </a:r>
            <a:r>
              <a:rPr lang="en-US" sz="1100" dirty="0" smtClean="0"/>
              <a:t>stack.</a:t>
            </a:r>
          </a:p>
          <a:p>
            <a:r>
              <a:rPr lang="en-US" sz="1100" dirty="0" smtClean="0"/>
              <a:t> </a:t>
            </a:r>
          </a:p>
          <a:p>
            <a:r>
              <a:rPr lang="en-US" sz="1100" dirty="0" smtClean="0"/>
              <a:t>(2) Air quality results published by DNREC in 2016 for the Wilmington MLK monitoring station.</a:t>
            </a:r>
          </a:p>
          <a:p>
            <a:endParaRPr lang="en-US" sz="1100" dirty="0"/>
          </a:p>
          <a:p>
            <a:r>
              <a:rPr lang="en-US" sz="1100" dirty="0" smtClean="0"/>
              <a:t>(3) </a:t>
            </a:r>
            <a:r>
              <a:rPr lang="en-US" sz="1100" dirty="0"/>
              <a:t>The maximum 1‐hour concentrations from the models added to the Wilmington MLK air quality monitoring station results from 2016 gives an approximate combined air quality for comparison.</a:t>
            </a:r>
          </a:p>
          <a:p>
            <a:endParaRPr lang="en-US" sz="1100" dirty="0"/>
          </a:p>
          <a:p>
            <a:r>
              <a:rPr lang="en-US" sz="1100" dirty="0" smtClean="0"/>
              <a:t>(4) </a:t>
            </a:r>
            <a:r>
              <a:rPr lang="en-US" sz="1100" dirty="0"/>
              <a:t>The Environmental Protection Agency publishes the National Ambient Air Quality Standards (NAAQS).  The primary standards consider the health of sensitive receivers (asthmatics, elderly, children, etc.)</a:t>
            </a:r>
          </a:p>
          <a:p>
            <a:endParaRPr lang="en-US" sz="1100" dirty="0"/>
          </a:p>
          <a:p>
            <a:r>
              <a:rPr lang="en-US" sz="1100" dirty="0"/>
              <a:t>	</a:t>
            </a:r>
          </a:p>
          <a:p>
            <a:r>
              <a:rPr lang="en-US" dirty="0"/>
              <a:t>		</a:t>
            </a:r>
          </a:p>
        </p:txBody>
      </p:sp>
      <p:sp>
        <p:nvSpPr>
          <p:cNvPr id="3" name="Plus 2" descr="" title=""/>
          <p:cNvSpPr/>
          <p:nvPr/>
        </p:nvSpPr>
        <p:spPr>
          <a:xfrm>
            <a:off x="3309257" y="2116182"/>
            <a:ext cx="209006" cy="209006"/>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Equal 5" descr="" title=""/>
          <p:cNvSpPr/>
          <p:nvPr/>
        </p:nvSpPr>
        <p:spPr>
          <a:xfrm>
            <a:off x="5590903" y="2116182"/>
            <a:ext cx="243839" cy="209006"/>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descr="" title=""/>
          <p:cNvSpPr/>
          <p:nvPr/>
        </p:nvSpPr>
        <p:spPr>
          <a:xfrm rot="18852466">
            <a:off x="7580370" y="2125368"/>
            <a:ext cx="185931" cy="180583"/>
          </a:xfrm>
          <a:prstGeom prst="halfFrame">
            <a:avLst>
              <a:gd name="adj1" fmla="val 18095"/>
              <a:gd name="adj2" fmla="val 1809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3072985"/>
      </p:ext>
    </p:extLst>
  </p:cSld>
  <p:clrMapOvr>
    <a:masterClrMapping/>
  </p:clrMapOvr>
  <p:timing>
    <p:tnLst>
      <p:par>
        <p:cTn id="1" dur="indefinite" restart="never" nodeType="tmRoot"/>
      </p:par>
    </p:tnLst>
  </p:timing>
</p:sld>
</file>

<file path=ppt/slides/slide16.xml><?xml version="1.0" encoding="utf-8"?>
<p:sld xmlns:p14="http://schemas.microsoft.com/office/powerpoint/2010/main" xmlns:mc="http://schemas.openxmlformats.org/markup-compatibility/2006" xmlns:v="urn:schemas-microsoft-com:vml"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224840" y="111660"/>
            <a:ext cx="8368062" cy="721259"/>
          </a:xfrm>
        </p:spPr>
        <p:txBody>
          <a:bodyPr>
            <a:normAutofit/>
          </a:bodyPr>
          <a:lstStyle/>
          <a:p>
            <a:r>
              <a:rPr lang="en-US" dirty="0" smtClean="0">
                <a:solidFill>
                  <a:schemeClr val="accent2">
                    <a:lumMod val="75000"/>
                  </a:schemeClr>
                </a:solidFill>
              </a:rPr>
              <a:t>Proximity of Site to </a:t>
            </a:r>
            <a:r>
              <a:rPr lang="en-US" dirty="0">
                <a:solidFill>
                  <a:schemeClr val="accent2">
                    <a:lumMod val="75000"/>
                  </a:schemeClr>
                </a:solidFill>
              </a:rPr>
              <a:t>R</a:t>
            </a:r>
            <a:r>
              <a:rPr lang="en-US" dirty="0" smtClean="0">
                <a:solidFill>
                  <a:schemeClr val="accent2">
                    <a:lumMod val="75000"/>
                  </a:schemeClr>
                </a:solidFill>
              </a:rPr>
              <a:t>esidential Areas</a:t>
            </a:r>
            <a:endParaRPr lang="en-US" dirty="0">
              <a:solidFill>
                <a:schemeClr val="accent2">
                  <a:lumMod val="75000"/>
                </a:schemeClr>
              </a:solidFill>
            </a:endParaRPr>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16</a:t>
            </a:fld>
            <a:endParaRPr lang="en-US" dirty="0"/>
          </a:p>
        </p:txBody>
      </p:sp>
      <p:graphicFrame>
        <p:nvGraphicFramePr>
          <p:cNvPr id="3" name="Object 2" descr="" title=""/>
          <p:cNvGraphicFramePr>
            <a:graphicFrameLocks noChangeAspect="1"/>
          </p:cNvGraphicFramePr>
          <p:nvPr>
            <p:extLst>
              <p:ext uri="{D42A27DB-BD31-4B8C-83A1-F6EECF244321}">
                <p14:modId xmlns:p14="http://schemas.microsoft.com/office/powerpoint/2010/main" val="2638702003"/>
              </p:ext>
            </p:extLst>
          </p:nvPr>
        </p:nvGraphicFramePr>
        <p:xfrm>
          <a:off x="636971" y="832919"/>
          <a:ext cx="7543800" cy="5829300"/>
        </p:xfrm>
        <a:graphic>
          <a:graphicData uri="http://schemas.openxmlformats.org/presentationml/2006/ole">
            <mc:AlternateContent xmlns:mc="http://schemas.openxmlformats.org/markup-compatibility/2006">
              <mc:Choice xmlns:v="urn:schemas-microsoft-com:vml" Requires="v">
                <p:oleObj spid="_x0000_s1084" name="Acrobat Document" r:id="rId3" imgW="7543732" imgH="5829300" progId="Acrobat.Document.11">
                  <p:embed/>
                </p:oleObj>
              </mc:Choice>
              <mc:Fallback>
                <p:oleObj name="Acrobat Document" r:id="rId3" imgW="7543732" imgH="5829300" progId="Acrobat.Document.11">
                  <p:embed/>
                  <p:pic>
                    <p:nvPicPr>
                      <p:cNvPr id="0" name="" descr="" title=""/>
                      <p:cNvPicPr/>
                      <p:nvPr/>
                    </p:nvPicPr>
                    <p:blipFill>
                      <a:blip r:embed="rId4"/>
                      <a:stretch>
                        <a:fillRect/>
                      </a:stretch>
                    </p:blipFill>
                    <p:spPr>
                      <a:xfrm>
                        <a:off x="636971" y="832919"/>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2960815845"/>
      </p:ext>
    </p:extLst>
  </p:cSld>
  <p:clrMapOvr>
    <a:masterClrMapping/>
  </p:clrMapOvr>
  <p:timing>
    <p:tnLst>
      <p:par>
        <p:cTn id="1" dur="indefinite" restart="never" nodeType="tmRoot"/>
      </p:par>
    </p:tnLst>
  </p:timing>
</p:sld>
</file>

<file path=ppt/slides/slide1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lstStyle/>
          <a:p>
            <a:r>
              <a:rPr lang="en-US" sz="3200" dirty="0" smtClean="0">
                <a:solidFill>
                  <a:schemeClr val="accent2">
                    <a:lumMod val="75000"/>
                  </a:schemeClr>
                </a:solidFill>
              </a:rPr>
              <a:t>Photo 1 - View of Site from I-495 Bridge</a:t>
            </a:r>
            <a:r>
              <a:rPr lang="en-US" dirty="0"/>
              <a:t/>
            </a:r>
            <a:br>
              <a:rPr lang="en-US" dirty="0"/>
            </a:br>
            <a:endParaRPr lang="en-US" dirty="0"/>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17</a:t>
            </a:fld>
            <a:endParaRPr lang="en-US" dirty="0"/>
          </a:p>
        </p:txBody>
      </p:sp>
      <p:pic>
        <p:nvPicPr>
          <p:cNvPr id="7" name="Content Placeholder 6" descr="" titl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5073" y="1543651"/>
            <a:ext cx="6483782" cy="4862837"/>
          </a:xfrm>
          <a:ln>
            <a:solidFill>
              <a:schemeClr val="tx1"/>
            </a:solidFill>
          </a:ln>
        </p:spPr>
      </p:pic>
    </p:spTree>
    <p:extLst>
      <p:ext uri="{BB962C8B-B14F-4D97-AF65-F5344CB8AC3E}">
        <p14:creationId xmlns:p14="http://schemas.microsoft.com/office/powerpoint/2010/main" val="1373094076"/>
      </p:ext>
    </p:extLst>
  </p:cSld>
  <p:clrMapOvr>
    <a:masterClrMapping/>
  </p:clrMapOvr>
  <p:timing>
    <p:tnLst>
      <p:par>
        <p:cTn id="1" dur="indefinite" restart="never" nodeType="tmRoot"/>
      </p:par>
    </p:tnLst>
  </p:timing>
</p:sld>
</file>

<file path=ppt/slides/slide1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fontScale="90000"/>
          </a:bodyPr>
          <a:lstStyle/>
          <a:p>
            <a:r>
              <a:rPr lang="en-US" dirty="0" smtClean="0">
                <a:solidFill>
                  <a:schemeClr val="accent2">
                    <a:lumMod val="75000"/>
                  </a:schemeClr>
                </a:solidFill>
              </a:rPr>
              <a:t>Photo 2 - View of Site from Christina Avenue</a:t>
            </a:r>
            <a:r>
              <a:rPr lang="en-US" dirty="0"/>
              <a:t/>
            </a:r>
            <a:br>
              <a:rPr lang="en-US" dirty="0"/>
            </a:br>
            <a:endParaRPr lang="en-US" dirty="0"/>
          </a:p>
        </p:txBody>
      </p:sp>
      <p:pic>
        <p:nvPicPr>
          <p:cNvPr id="6" name="Content Placeholder 5" descr="" titl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09" y="1451142"/>
            <a:ext cx="6363710" cy="4772783"/>
          </a:xfrm>
          <a:ln>
            <a:solidFill>
              <a:schemeClr val="tx1"/>
            </a:solidFill>
          </a:ln>
        </p:spPr>
      </p:pic>
      <p:sp>
        <p:nvSpPr>
          <p:cNvPr id="4" name="Slide Number Placeholder 3" descr="" title=""/>
          <p:cNvSpPr>
            <a:spLocks noGrp="1"/>
          </p:cNvSpPr>
          <p:nvPr>
            <p:ph type="sldNum" sz="quarter" idx="12"/>
          </p:nvPr>
        </p:nvSpPr>
        <p:spPr/>
        <p:txBody>
          <a:bodyPr/>
          <a:lstStyle/>
          <a:p>
            <a:fld id="{DEC7A5AD-5AEC-42D0-A3BE-F46B40576360}" type="slidenum">
              <a:rPr lang="en-US" smtClean="0"/>
              <a:t>18</a:t>
            </a:fld>
            <a:endParaRPr lang="en-US" dirty="0"/>
          </a:p>
        </p:txBody>
      </p:sp>
    </p:spTree>
    <p:extLst>
      <p:ext uri="{BB962C8B-B14F-4D97-AF65-F5344CB8AC3E}">
        <p14:creationId xmlns:p14="http://schemas.microsoft.com/office/powerpoint/2010/main" val="2348631626"/>
      </p:ext>
    </p:extLst>
  </p:cSld>
  <p:clrMapOvr>
    <a:masterClrMapping/>
  </p:clrMapOvr>
  <p:timing>
    <p:tnLst>
      <p:par>
        <p:cTn id="1" dur="indefinite" restart="never" nodeType="tmRoot"/>
      </p:par>
    </p:tnLst>
  </p:timing>
</p:sld>
</file>

<file path=ppt/slides/slide1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a:bodyPr>
          <a:lstStyle/>
          <a:p>
            <a:r>
              <a:rPr lang="en-US" sz="3200" dirty="0" smtClean="0">
                <a:solidFill>
                  <a:schemeClr val="accent2">
                    <a:lumMod val="75000"/>
                  </a:schemeClr>
                </a:solidFill>
              </a:rPr>
              <a:t>Photo 3 - View </a:t>
            </a:r>
            <a:r>
              <a:rPr lang="en-US" sz="3200" dirty="0">
                <a:solidFill>
                  <a:schemeClr val="accent2">
                    <a:lumMod val="75000"/>
                  </a:schemeClr>
                </a:solidFill>
              </a:rPr>
              <a:t>from Site Toward </a:t>
            </a:r>
            <a:r>
              <a:rPr lang="en-US" sz="3200" dirty="0" smtClean="0">
                <a:solidFill>
                  <a:schemeClr val="accent2">
                    <a:lumMod val="75000"/>
                  </a:schemeClr>
                </a:solidFill>
              </a:rPr>
              <a:t>Southbridge and Hicks Park</a:t>
            </a:r>
            <a:endParaRPr lang="en-US" sz="3200" dirty="0">
              <a:solidFill>
                <a:schemeClr val="accent2">
                  <a:lumMod val="75000"/>
                </a:schemeClr>
              </a:solidFill>
            </a:endParaRPr>
          </a:p>
        </p:txBody>
      </p:sp>
      <p:pic>
        <p:nvPicPr>
          <p:cNvPr id="5" name="Content Placeholder 4" descr="" titl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6600" y="1751844"/>
            <a:ext cx="6520728" cy="4654644"/>
          </a:xfrm>
          <a:ln>
            <a:solidFill>
              <a:schemeClr val="tx1"/>
            </a:solidFill>
          </a:ln>
        </p:spPr>
      </p:pic>
      <p:sp>
        <p:nvSpPr>
          <p:cNvPr id="4" name="Slide Number Placeholder 3" descr="" title=""/>
          <p:cNvSpPr>
            <a:spLocks noGrp="1"/>
          </p:cNvSpPr>
          <p:nvPr>
            <p:ph type="sldNum" sz="quarter" idx="12"/>
          </p:nvPr>
        </p:nvSpPr>
        <p:spPr/>
        <p:txBody>
          <a:bodyPr/>
          <a:lstStyle/>
          <a:p>
            <a:fld id="{DEC7A5AD-5AEC-42D0-A3BE-F46B40576360}" type="slidenum">
              <a:rPr lang="en-US" smtClean="0"/>
              <a:t>19</a:t>
            </a:fld>
            <a:endParaRPr lang="en-US" dirty="0"/>
          </a:p>
        </p:txBody>
      </p:sp>
    </p:spTree>
    <p:extLst>
      <p:ext uri="{BB962C8B-B14F-4D97-AF65-F5344CB8AC3E}">
        <p14:creationId xmlns:p14="http://schemas.microsoft.com/office/powerpoint/2010/main" val="383175239"/>
      </p:ext>
    </p:extLst>
  </p:cSld>
  <p:clrMapOvr>
    <a:masterClrMapping/>
  </p:clrMapOvr>
  <p:timing>
    <p:tnLst>
      <p:par>
        <p:cTn id="1" dur="indefinite" restart="never" nodeType="tmRoot"/>
      </p:par>
    </p:tnLst>
  </p:timing>
</p:sld>
</file>

<file path=ppt/slides/slide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7511" y="609600"/>
            <a:ext cx="8598907" cy="914400"/>
          </a:xfrm>
        </p:spPr>
        <p:txBody>
          <a:bodyPr/>
          <a:lstStyle/>
          <a:p>
            <a:r>
              <a:rPr lang="en-US" dirty="0" smtClean="0">
                <a:solidFill>
                  <a:schemeClr val="accent2">
                    <a:lumMod val="75000"/>
                  </a:schemeClr>
                </a:solidFill>
              </a:rPr>
              <a:t>Project Summary</a:t>
            </a:r>
            <a:endParaRPr lang="en-US" dirty="0">
              <a:solidFill>
                <a:schemeClr val="accent2">
                  <a:lumMod val="75000"/>
                </a:schemeClr>
              </a:solidFill>
            </a:endParaRPr>
          </a:p>
        </p:txBody>
      </p:sp>
      <p:sp>
        <p:nvSpPr>
          <p:cNvPr id="3" name="Content Placeholder 2" descr="" title=""/>
          <p:cNvSpPr>
            <a:spLocks noGrp="1"/>
          </p:cNvSpPr>
          <p:nvPr>
            <p:ph idx="1"/>
          </p:nvPr>
        </p:nvSpPr>
        <p:spPr>
          <a:xfrm>
            <a:off x="677511" y="1595044"/>
            <a:ext cx="8598907" cy="4446319"/>
          </a:xfrm>
        </p:spPr>
        <p:txBody>
          <a:bodyPr>
            <a:normAutofit fontScale="77500" lnSpcReduction="20000"/>
          </a:bodyPr>
          <a:lstStyle/>
          <a:p>
            <a:r>
              <a:rPr lang="en-US" dirty="0" smtClean="0"/>
              <a:t>Application status</a:t>
            </a:r>
          </a:p>
          <a:p>
            <a:r>
              <a:rPr lang="en-US" dirty="0" smtClean="0"/>
              <a:t>History of application</a:t>
            </a:r>
          </a:p>
          <a:p>
            <a:r>
              <a:rPr lang="en-US" dirty="0" smtClean="0"/>
              <a:t>Project provides ground granulated blast furnace slag  (GGBFS)</a:t>
            </a:r>
          </a:p>
          <a:p>
            <a:r>
              <a:rPr lang="en-US" dirty="0" smtClean="0"/>
              <a:t>Location </a:t>
            </a:r>
            <a:r>
              <a:rPr lang="en-US" dirty="0"/>
              <a:t>(Port of Wilmington, Interstate, railroad, regional market, workforce)</a:t>
            </a:r>
          </a:p>
          <a:p>
            <a:r>
              <a:rPr lang="en-US" dirty="0" smtClean="0"/>
              <a:t>GGBFS in demand </a:t>
            </a:r>
          </a:p>
          <a:p>
            <a:r>
              <a:rPr lang="en-US" dirty="0" smtClean="0"/>
              <a:t>Currently no local source of GGBFS</a:t>
            </a:r>
          </a:p>
          <a:p>
            <a:r>
              <a:rPr lang="en-US" dirty="0"/>
              <a:t>Appropriate Zoning  </a:t>
            </a:r>
          </a:p>
          <a:p>
            <a:r>
              <a:rPr lang="en-US" dirty="0"/>
              <a:t>1/3 mile to nearest residence</a:t>
            </a:r>
          </a:p>
          <a:p>
            <a:r>
              <a:rPr lang="en-US" dirty="0" smtClean="0"/>
              <a:t>Minor air emissions source</a:t>
            </a:r>
          </a:p>
          <a:p>
            <a:r>
              <a:rPr lang="en-US" dirty="0" smtClean="0"/>
              <a:t>Minimal risk -- Emissions comply with health based regulatory standards</a:t>
            </a:r>
          </a:p>
          <a:p>
            <a:r>
              <a:rPr lang="en-US" dirty="0" smtClean="0"/>
              <a:t>Best available control technology (BACT)</a:t>
            </a:r>
          </a:p>
          <a:p>
            <a:r>
              <a:rPr lang="en-US" dirty="0"/>
              <a:t>No chemical </a:t>
            </a:r>
            <a:r>
              <a:rPr lang="en-US" dirty="0" smtClean="0"/>
              <a:t>additives</a:t>
            </a:r>
          </a:p>
          <a:p>
            <a:r>
              <a:rPr lang="en-US" dirty="0"/>
              <a:t>Newest equipment in </a:t>
            </a:r>
            <a:r>
              <a:rPr lang="en-US" dirty="0" smtClean="0"/>
              <a:t>industry</a:t>
            </a:r>
          </a:p>
          <a:p>
            <a:r>
              <a:rPr lang="en-US" dirty="0" smtClean="0"/>
              <a:t>WALAN has 30 years of mineral grinding expertise</a:t>
            </a:r>
          </a:p>
          <a:p>
            <a:r>
              <a:rPr lang="en-US" dirty="0" smtClean="0"/>
              <a:t>Value for Delaware – lower end user costs, tax base, local jobs, supports local businesses, Port</a:t>
            </a:r>
            <a:endParaRPr lang="en-US" dirty="0"/>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2</a:t>
            </a:fld>
            <a:endParaRPr lang="en-US" dirty="0"/>
          </a:p>
        </p:txBody>
      </p:sp>
    </p:spTree>
    <p:extLst>
      <p:ext uri="{BB962C8B-B14F-4D97-AF65-F5344CB8AC3E}">
        <p14:creationId xmlns:p14="http://schemas.microsoft.com/office/powerpoint/2010/main" val="1404415613"/>
      </p:ext>
    </p:extLst>
  </p:cSld>
  <p:clrMapOvr>
    <a:masterClrMapping/>
  </p:clrMapOvr>
  <p:timing>
    <p:tnLst>
      <p:par>
        <p:cTn id="1" dur="indefinite" restart="never" nodeType="tmRoot"/>
      </p:par>
    </p:tnLst>
  </p:timing>
</p:sld>
</file>

<file path=ppt/slides/slide20.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a:bodyPr>
          <a:lstStyle/>
          <a:p>
            <a:r>
              <a:rPr lang="en-US" dirty="0" smtClean="0">
                <a:solidFill>
                  <a:schemeClr val="accent2">
                    <a:lumMod val="75000"/>
                  </a:schemeClr>
                </a:solidFill>
              </a:rPr>
              <a:t>Photo 4 </a:t>
            </a:r>
            <a:r>
              <a:rPr lang="en-US" dirty="0" smtClean="0">
                <a:solidFill>
                  <a:schemeClr val="accent2">
                    <a:lumMod val="75000"/>
                  </a:schemeClr>
                </a:solidFill>
              </a:rPr>
              <a:t>– </a:t>
            </a:r>
            <a:r>
              <a:rPr lang="en-US" dirty="0" smtClean="0">
                <a:solidFill>
                  <a:schemeClr val="accent2">
                    <a:lumMod val="75000"/>
                  </a:schemeClr>
                </a:solidFill>
              </a:rPr>
              <a:t>Opposite Side of Christina Avenue</a:t>
            </a:r>
            <a:endParaRPr lang="en-US" dirty="0">
              <a:solidFill>
                <a:schemeClr val="accent2">
                  <a:lumMod val="75000"/>
                </a:schemeClr>
              </a:solidFill>
            </a:endParaRPr>
          </a:p>
        </p:txBody>
      </p:sp>
      <p:pic>
        <p:nvPicPr>
          <p:cNvPr id="5" name="Content Placeholder 4" descr="" titl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6600" y="1801091"/>
            <a:ext cx="6520728" cy="4605397"/>
          </a:xfrm>
          <a:ln>
            <a:solidFill>
              <a:schemeClr val="tx1"/>
            </a:solidFill>
          </a:ln>
        </p:spPr>
      </p:pic>
      <p:sp>
        <p:nvSpPr>
          <p:cNvPr id="4" name="Slide Number Placeholder 3" descr="" title=""/>
          <p:cNvSpPr>
            <a:spLocks noGrp="1"/>
          </p:cNvSpPr>
          <p:nvPr>
            <p:ph type="sldNum" sz="quarter" idx="12"/>
          </p:nvPr>
        </p:nvSpPr>
        <p:spPr/>
        <p:txBody>
          <a:bodyPr/>
          <a:lstStyle/>
          <a:p>
            <a:fld id="{DEC7A5AD-5AEC-42D0-A3BE-F46B40576360}" type="slidenum">
              <a:rPr lang="en-US" smtClean="0"/>
              <a:t>20</a:t>
            </a:fld>
            <a:endParaRPr lang="en-US" dirty="0"/>
          </a:p>
        </p:txBody>
      </p:sp>
    </p:spTree>
    <p:extLst>
      <p:ext uri="{BB962C8B-B14F-4D97-AF65-F5344CB8AC3E}">
        <p14:creationId xmlns:p14="http://schemas.microsoft.com/office/powerpoint/2010/main" val="3057849738"/>
      </p:ext>
    </p:extLst>
  </p:cSld>
  <p:clrMapOvr>
    <a:masterClrMapping/>
  </p:clrMapOvr>
  <p:timing>
    <p:tnLst>
      <p:par>
        <p:cTn id="1" dur="indefinite" restart="never" nodeType="tmRoot"/>
      </p:par>
    </p:tnLst>
  </p:timing>
</p:sld>
</file>

<file path=ppt/slides/slide2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a:bodyPr>
          <a:lstStyle/>
          <a:p>
            <a:r>
              <a:rPr lang="en-US" sz="3200" dirty="0" smtClean="0">
                <a:solidFill>
                  <a:schemeClr val="accent2">
                    <a:lumMod val="75000"/>
                  </a:schemeClr>
                </a:solidFill>
              </a:rPr>
              <a:t>Photo 5 </a:t>
            </a:r>
            <a:r>
              <a:rPr lang="en-US" sz="3200" smtClean="0">
                <a:solidFill>
                  <a:schemeClr val="accent2">
                    <a:lumMod val="75000"/>
                  </a:schemeClr>
                </a:solidFill>
              </a:rPr>
              <a:t>- </a:t>
            </a:r>
            <a:r>
              <a:rPr lang="en-US" sz="3200" smtClean="0">
                <a:solidFill>
                  <a:schemeClr val="accent2">
                    <a:lumMod val="75000"/>
                  </a:schemeClr>
                </a:solidFill>
              </a:rPr>
              <a:t>View </a:t>
            </a:r>
            <a:r>
              <a:rPr lang="en-US" sz="3200" dirty="0" smtClean="0">
                <a:solidFill>
                  <a:schemeClr val="accent2">
                    <a:lumMod val="75000"/>
                  </a:schemeClr>
                </a:solidFill>
              </a:rPr>
              <a:t>from Hicks Park</a:t>
            </a:r>
            <a:endParaRPr lang="en-US" sz="3200" dirty="0">
              <a:solidFill>
                <a:schemeClr val="accent2">
                  <a:lumMod val="75000"/>
                </a:schemeClr>
              </a:solidFill>
            </a:endParaRPr>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21</a:t>
            </a:fld>
            <a:endParaRPr lang="en-US" dirty="0"/>
          </a:p>
        </p:txBody>
      </p:sp>
      <p:pic>
        <p:nvPicPr>
          <p:cNvPr id="7" name="Content Placeholder 6" descr="" titl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7363" y="1613131"/>
            <a:ext cx="6539201" cy="4536498"/>
          </a:xfrm>
          <a:ln>
            <a:solidFill>
              <a:schemeClr val="tx1"/>
            </a:solidFill>
          </a:ln>
        </p:spPr>
      </p:pic>
    </p:spTree>
    <p:extLst>
      <p:ext uri="{BB962C8B-B14F-4D97-AF65-F5344CB8AC3E}">
        <p14:creationId xmlns:p14="http://schemas.microsoft.com/office/powerpoint/2010/main" val="407610947"/>
      </p:ext>
    </p:extLst>
  </p:cSld>
  <p:clrMapOvr>
    <a:masterClrMapping/>
  </p:clrMapOvr>
  <p:timing>
    <p:tnLst>
      <p:par>
        <p:cTn id="1" dur="indefinite" restart="never" nodeType="tmRoot"/>
      </p:par>
    </p:tnLst>
  </p:timing>
</p:sld>
</file>

<file path=ppt/slides/slide2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86018" name="Rectangle 2" descr="" title=""/>
          <p:cNvSpPr>
            <a:spLocks noGrp="1" noChangeArrowheads="1"/>
          </p:cNvSpPr>
          <p:nvPr>
            <p:ph type="title"/>
          </p:nvPr>
        </p:nvSpPr>
        <p:spPr>
          <a:xfrm>
            <a:off x="677511" y="609600"/>
            <a:ext cx="8598907" cy="792799"/>
          </a:xfrm>
        </p:spPr>
        <p:txBody>
          <a:bodyPr/>
          <a:lstStyle/>
          <a:p>
            <a:r>
              <a:rPr lang="en-US" dirty="0" smtClean="0">
                <a:solidFill>
                  <a:schemeClr val="accent2">
                    <a:lumMod val="75000"/>
                  </a:schemeClr>
                </a:solidFill>
              </a:rPr>
              <a:t>Company background</a:t>
            </a:r>
            <a:endParaRPr lang="en-US" dirty="0">
              <a:solidFill>
                <a:schemeClr val="accent2">
                  <a:lumMod val="75000"/>
                </a:schemeClr>
              </a:solidFill>
            </a:endParaRPr>
          </a:p>
        </p:txBody>
      </p:sp>
      <p:sp>
        <p:nvSpPr>
          <p:cNvPr id="86019" name="Rectangle 3" descr="" title=""/>
          <p:cNvSpPr>
            <a:spLocks noGrp="1" noChangeArrowheads="1"/>
          </p:cNvSpPr>
          <p:nvPr>
            <p:ph idx="1"/>
          </p:nvPr>
        </p:nvSpPr>
        <p:spPr>
          <a:xfrm>
            <a:off x="677510" y="1402399"/>
            <a:ext cx="7395679" cy="5110695"/>
          </a:xfrm>
        </p:spPr>
        <p:txBody>
          <a:bodyPr>
            <a:normAutofit fontScale="92500" lnSpcReduction="10000"/>
          </a:bodyPr>
          <a:lstStyle/>
          <a:p>
            <a:r>
              <a:rPr lang="en-US" dirty="0"/>
              <a:t>For over 30 years, </a:t>
            </a:r>
            <a:r>
              <a:rPr lang="en-US" dirty="0" smtClean="0"/>
              <a:t>a corporate affiliate of WALAN has </a:t>
            </a:r>
            <a:r>
              <a:rPr lang="en-US" dirty="0"/>
              <a:t>been in the mineral grinding business</a:t>
            </a:r>
            <a:r>
              <a:rPr lang="en-US" b="1" dirty="0"/>
              <a:t> </a:t>
            </a:r>
            <a:endParaRPr lang="en-AU" dirty="0"/>
          </a:p>
          <a:p>
            <a:pPr lvl="1">
              <a:lnSpc>
                <a:spcPct val="110000"/>
              </a:lnSpc>
            </a:pPr>
            <a:r>
              <a:rPr lang="en-AU" dirty="0"/>
              <a:t>I</a:t>
            </a:r>
            <a:r>
              <a:rPr lang="en-AU" dirty="0" smtClean="0"/>
              <a:t>ron </a:t>
            </a:r>
            <a:r>
              <a:rPr lang="en-AU" dirty="0"/>
              <a:t>ore grinding plant in Adrian, </a:t>
            </a:r>
            <a:r>
              <a:rPr lang="en-AU" dirty="0" smtClean="0"/>
              <a:t>PA, servicing </a:t>
            </a:r>
            <a:r>
              <a:rPr lang="en-AU" dirty="0"/>
              <a:t>clients across </a:t>
            </a:r>
            <a:r>
              <a:rPr lang="en-AU" dirty="0" smtClean="0"/>
              <a:t>the globe</a:t>
            </a:r>
            <a:r>
              <a:rPr lang="en-AU" dirty="0"/>
              <a:t> </a:t>
            </a:r>
            <a:r>
              <a:rPr lang="en-AU" dirty="0" smtClean="0"/>
              <a:t>since 1982 </a:t>
            </a:r>
            <a:endParaRPr lang="en-AU" dirty="0"/>
          </a:p>
          <a:p>
            <a:pPr lvl="1">
              <a:lnSpc>
                <a:spcPct val="110000"/>
              </a:lnSpc>
            </a:pPr>
            <a:r>
              <a:rPr lang="en-AU" dirty="0"/>
              <a:t>I</a:t>
            </a:r>
            <a:r>
              <a:rPr lang="en-AU" dirty="0" smtClean="0"/>
              <a:t>ron </a:t>
            </a:r>
            <a:r>
              <a:rPr lang="en-AU" dirty="0"/>
              <a:t>chromite grinding plant in Claysburg, </a:t>
            </a:r>
            <a:r>
              <a:rPr lang="en-AU" dirty="0" smtClean="0"/>
              <a:t>PA, operating since 1987</a:t>
            </a:r>
            <a:endParaRPr lang="en-AU" dirty="0"/>
          </a:p>
          <a:p>
            <a:pPr lvl="1">
              <a:lnSpc>
                <a:spcPct val="110000"/>
              </a:lnSpc>
            </a:pPr>
            <a:r>
              <a:rPr lang="en-US" dirty="0" smtClean="0"/>
              <a:t>Performance </a:t>
            </a:r>
            <a:r>
              <a:rPr lang="en-US" dirty="0"/>
              <a:t>with consideration for the health and safety </a:t>
            </a:r>
            <a:r>
              <a:rPr lang="en-US" dirty="0" smtClean="0"/>
              <a:t>of employees, partners, neighbors, </a:t>
            </a:r>
            <a:r>
              <a:rPr lang="en-US" dirty="0"/>
              <a:t>and </a:t>
            </a:r>
            <a:r>
              <a:rPr lang="en-US" dirty="0" smtClean="0"/>
              <a:t>customers</a:t>
            </a:r>
            <a:endParaRPr lang="en-US" b="1" dirty="0"/>
          </a:p>
          <a:p>
            <a:pPr lvl="1"/>
            <a:endParaRPr lang="en-US" b="1" dirty="0"/>
          </a:p>
          <a:p>
            <a:r>
              <a:rPr lang="en-US" dirty="0" smtClean="0"/>
              <a:t>Goals for the </a:t>
            </a:r>
            <a:r>
              <a:rPr lang="en-US" dirty="0"/>
              <a:t>future in Wilmington</a:t>
            </a:r>
          </a:p>
          <a:p>
            <a:pPr lvl="1"/>
            <a:r>
              <a:rPr lang="en-US" dirty="0" smtClean="0"/>
              <a:t>Serve DE and regional market with sustainable,                                               alternative material for construction</a:t>
            </a:r>
          </a:p>
          <a:p>
            <a:pPr lvl="1"/>
            <a:r>
              <a:rPr lang="en-US" dirty="0" smtClean="0"/>
              <a:t>Reduce costs for local business and construction projects</a:t>
            </a:r>
          </a:p>
          <a:p>
            <a:pPr lvl="1"/>
            <a:r>
              <a:rPr lang="en-US" dirty="0" smtClean="0"/>
              <a:t>Utilize transportation infrastructure</a:t>
            </a:r>
          </a:p>
          <a:p>
            <a:pPr lvl="1"/>
            <a:r>
              <a:rPr lang="en-US" dirty="0" smtClean="0"/>
              <a:t>Employ qualified local residents</a:t>
            </a:r>
          </a:p>
          <a:p>
            <a:pPr lvl="1"/>
            <a:r>
              <a:rPr lang="en-US" dirty="0" smtClean="0"/>
              <a:t>Be a good steward and neighbor as done in Pennsylvania</a:t>
            </a:r>
          </a:p>
          <a:p>
            <a:pPr marL="457200" lvl="1" indent="0">
              <a:buNone/>
            </a:pPr>
            <a:r>
              <a:rPr lang="en-US" dirty="0" smtClean="0"/>
              <a:t> </a:t>
            </a:r>
            <a:endParaRPr lang="en-US" dirty="0"/>
          </a:p>
          <a:p>
            <a:pPr lvl="1"/>
            <a:endParaRPr lang="en-US" dirty="0" smtClean="0"/>
          </a:p>
          <a:p>
            <a:pPr lvl="1"/>
            <a:endParaRPr lang="en-US" dirty="0"/>
          </a:p>
          <a:p>
            <a:pPr lvl="1"/>
            <a:endParaRPr lang="en-US" dirty="0"/>
          </a:p>
          <a:p>
            <a:pPr lvl="1"/>
            <a:endParaRPr lang="en-US" dirty="0"/>
          </a:p>
          <a:p>
            <a:pPr lvl="1"/>
            <a:endParaRPr lang="en-US" dirty="0"/>
          </a:p>
          <a:p>
            <a:pPr lvl="1"/>
            <a:endParaRPr lang="en-US" dirty="0"/>
          </a:p>
        </p:txBody>
      </p:sp>
      <p:sp>
        <p:nvSpPr>
          <p:cNvPr id="2" name="Slide Number Placeholder 1" descr="" title="">
            <a:extLst>
              <a:ext uri="{FF2B5EF4-FFF2-40B4-BE49-F238E27FC236}">
                <a16:creationId xmlns:a16="http://schemas.microsoft.com/office/drawing/2014/main" id="{649EA29C-E8E3-48FD-97C9-5F14550F381B}"/>
              </a:ext>
            </a:extLst>
          </p:cNvPr>
          <p:cNvSpPr>
            <a:spLocks noGrp="1"/>
          </p:cNvSpPr>
          <p:nvPr>
            <p:ph type="sldNum" sz="quarter" idx="12"/>
          </p:nvPr>
        </p:nvSpPr>
        <p:spPr/>
        <p:txBody>
          <a:bodyPr/>
          <a:lstStyle/>
          <a:p>
            <a:fld id="{DEC7A5AD-5AEC-42D0-A3BE-F46B40576360}" type="slidenum">
              <a:rPr lang="en-US" smtClean="0"/>
              <a:t>22</a:t>
            </a:fld>
            <a:endParaRPr lang="en-US" dirty="0"/>
          </a:p>
        </p:txBody>
      </p:sp>
      <p:pic>
        <p:nvPicPr>
          <p:cNvPr id="3" name="Picture 2" desc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45674" y="1219654"/>
            <a:ext cx="4880428" cy="3660321"/>
          </a:xfrm>
          <a:prstGeom prst="rect">
            <a:avLst/>
          </a:prstGeom>
          <a:ln>
            <a:solidFill>
              <a:schemeClr val="tx1"/>
            </a:solidFill>
          </a:ln>
        </p:spPr>
      </p:pic>
    </p:spTree>
    <p:extLst>
      <p:ext uri="{BB962C8B-B14F-4D97-AF65-F5344CB8AC3E}">
        <p14:creationId xmlns:p14="http://schemas.microsoft.com/office/powerpoint/2010/main" val="4264882129"/>
      </p:ext>
    </p:extLst>
  </p:cSld>
  <p:clrMapOvr>
    <a:masterClrMapping/>
  </p:clrMapOvr>
  <p:timing>
    <p:tnLst>
      <p:par>
        <p:cTn id="1" dur="indefinite" restart="never" nodeType="tmRoot"/>
      </p:par>
    </p:tnLst>
  </p:timing>
</p:sld>
</file>

<file path=ppt/slides/slide2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lstStyle/>
          <a:p>
            <a:r>
              <a:rPr lang="en-US" dirty="0" smtClean="0">
                <a:solidFill>
                  <a:schemeClr val="accent2">
                    <a:lumMod val="75000"/>
                  </a:schemeClr>
                </a:solidFill>
              </a:rPr>
              <a:t>Community engagement</a:t>
            </a:r>
            <a:endParaRPr lang="en-US" dirty="0">
              <a:solidFill>
                <a:schemeClr val="accent2">
                  <a:lumMod val="75000"/>
                </a:schemeClr>
              </a:solidFill>
            </a:endParaRPr>
          </a:p>
        </p:txBody>
      </p:sp>
      <p:sp>
        <p:nvSpPr>
          <p:cNvPr id="3" name="Content Placeholder 2" descr="" title=""/>
          <p:cNvSpPr>
            <a:spLocks noGrp="1"/>
          </p:cNvSpPr>
          <p:nvPr>
            <p:ph idx="1"/>
          </p:nvPr>
        </p:nvSpPr>
        <p:spPr/>
        <p:txBody>
          <a:bodyPr/>
          <a:lstStyle/>
          <a:p>
            <a:r>
              <a:rPr lang="en-US" dirty="0" smtClean="0"/>
              <a:t>Company heard questions/concerns at previous public hearing</a:t>
            </a:r>
          </a:p>
          <a:p>
            <a:r>
              <a:rPr lang="en-US" dirty="0" smtClean="0"/>
              <a:t>Engaged local stakeholders -- civic leaders and organizations, elected officials, business interests</a:t>
            </a:r>
          </a:p>
          <a:p>
            <a:r>
              <a:rPr lang="en-US" dirty="0" smtClean="0"/>
              <a:t>Goals were to share information about project, answer questions, address concerns</a:t>
            </a:r>
          </a:p>
          <a:p>
            <a:pPr lvl="1"/>
            <a:r>
              <a:rPr lang="en-US" dirty="0" smtClean="0"/>
              <a:t>Attended:</a:t>
            </a:r>
          </a:p>
          <a:p>
            <a:pPr lvl="2"/>
            <a:r>
              <a:rPr lang="en-US" sz="1600" dirty="0" smtClean="0"/>
              <a:t>Oakmont Civic Association Meeting </a:t>
            </a:r>
          </a:p>
          <a:p>
            <a:pPr lvl="2"/>
            <a:r>
              <a:rPr lang="en-US" sz="1600" dirty="0" smtClean="0"/>
              <a:t>Route 9 Corridor All Civic Associations Meeting</a:t>
            </a:r>
          </a:p>
          <a:p>
            <a:endParaRPr lang="en-US" dirty="0" smtClean="0"/>
          </a:p>
          <a:p>
            <a:endParaRPr lang="en-US" dirty="0"/>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23</a:t>
            </a:fld>
            <a:endParaRPr lang="en-US" dirty="0"/>
          </a:p>
        </p:txBody>
      </p:sp>
    </p:spTree>
    <p:extLst>
      <p:ext uri="{BB962C8B-B14F-4D97-AF65-F5344CB8AC3E}">
        <p14:creationId xmlns:p14="http://schemas.microsoft.com/office/powerpoint/2010/main" val="1803750315"/>
      </p:ext>
    </p:extLst>
  </p:cSld>
  <p:clrMapOvr>
    <a:masterClrMapping/>
  </p:clrMapOvr>
  <p:timing>
    <p:tnLst>
      <p:par>
        <p:cTn id="1" dur="indefinite" restart="never" nodeType="tmRoot"/>
      </p:par>
    </p:tnLst>
  </p:timing>
</p:sld>
</file>

<file path=ppt/slides/slide2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lstStyle/>
          <a:p>
            <a:r>
              <a:rPr lang="en-US" dirty="0" smtClean="0">
                <a:solidFill>
                  <a:schemeClr val="accent2">
                    <a:lumMod val="75000"/>
                  </a:schemeClr>
                </a:solidFill>
              </a:rPr>
              <a:t>Response to community concerns</a:t>
            </a:r>
            <a:endParaRPr lang="en-US" dirty="0">
              <a:solidFill>
                <a:schemeClr val="accent2">
                  <a:lumMod val="75000"/>
                </a:schemeClr>
              </a:solidFill>
            </a:endParaRPr>
          </a:p>
        </p:txBody>
      </p:sp>
      <p:sp>
        <p:nvSpPr>
          <p:cNvPr id="3" name="Content Placeholder 2" descr="" title=""/>
          <p:cNvSpPr>
            <a:spLocks noGrp="1"/>
          </p:cNvSpPr>
          <p:nvPr>
            <p:ph idx="1"/>
          </p:nvPr>
        </p:nvSpPr>
        <p:spPr/>
        <p:txBody>
          <a:bodyPr>
            <a:normAutofit/>
          </a:bodyPr>
          <a:lstStyle/>
          <a:p>
            <a:r>
              <a:rPr lang="en-US" sz="2400" dirty="0" smtClean="0"/>
              <a:t>Modified truck routes to eliminate traffic through residential areas</a:t>
            </a:r>
          </a:p>
          <a:p>
            <a:r>
              <a:rPr lang="en-US" sz="2400" dirty="0" smtClean="0"/>
              <a:t>Added tarp coverage of stockpiled material to dust control plan</a:t>
            </a:r>
          </a:p>
          <a:p>
            <a:r>
              <a:rPr lang="en-US" sz="2400" dirty="0" smtClean="0"/>
              <a:t>Conducted cumulative impacts analysis to assess potential impact on community from air emissions</a:t>
            </a:r>
          </a:p>
          <a:p>
            <a:r>
              <a:rPr lang="en-US" sz="2400" dirty="0" smtClean="0"/>
              <a:t>Bring practice of community support to DE that has been part of affiliate company culture in PA </a:t>
            </a:r>
            <a:endParaRPr lang="en-US" sz="2400" dirty="0"/>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24</a:t>
            </a:fld>
            <a:endParaRPr lang="en-US" dirty="0"/>
          </a:p>
        </p:txBody>
      </p:sp>
    </p:spTree>
    <p:extLst>
      <p:ext uri="{BB962C8B-B14F-4D97-AF65-F5344CB8AC3E}">
        <p14:creationId xmlns:p14="http://schemas.microsoft.com/office/powerpoint/2010/main" val="593907362"/>
      </p:ext>
    </p:extLst>
  </p:cSld>
  <p:clrMapOvr>
    <a:masterClrMapping/>
  </p:clrMapOvr>
  <p:timing>
    <p:tnLst>
      <p:par>
        <p:cTn id="1" dur="indefinite" restart="never" nodeType="tmRoot"/>
      </p:par>
    </p:tnLst>
  </p:timing>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07522" name="Rectangle 2" descr="" title=""/>
          <p:cNvSpPr>
            <a:spLocks noGrp="1" noChangeArrowheads="1"/>
          </p:cNvSpPr>
          <p:nvPr>
            <p:ph type="title"/>
          </p:nvPr>
        </p:nvSpPr>
        <p:spPr>
          <a:xfrm>
            <a:off x="974692" y="3990289"/>
            <a:ext cx="8598907" cy="801269"/>
          </a:xfrm>
        </p:spPr>
        <p:txBody>
          <a:bodyPr/>
          <a:lstStyle/>
          <a:p>
            <a:r>
              <a:rPr lang="en-US" dirty="0">
                <a:solidFill>
                  <a:schemeClr val="accent2">
                    <a:lumMod val="75000"/>
                  </a:schemeClr>
                </a:solidFill>
              </a:rPr>
              <a:t>Thank you</a:t>
            </a:r>
          </a:p>
        </p:txBody>
      </p:sp>
      <p:sp>
        <p:nvSpPr>
          <p:cNvPr id="2" name="Slide Number Placeholder 1" descr="" title="">
            <a:extLst>
              <a:ext uri="{FF2B5EF4-FFF2-40B4-BE49-F238E27FC236}">
                <a16:creationId xmlns:a16="http://schemas.microsoft.com/office/drawing/2014/main" id="{2E587298-2189-4D7E-88E9-29D1A13C0552}"/>
              </a:ext>
            </a:extLst>
          </p:cNvPr>
          <p:cNvSpPr>
            <a:spLocks noGrp="1"/>
          </p:cNvSpPr>
          <p:nvPr>
            <p:ph type="sldNum" sz="quarter" idx="12"/>
          </p:nvPr>
        </p:nvSpPr>
        <p:spPr/>
        <p:txBody>
          <a:bodyPr/>
          <a:lstStyle/>
          <a:p>
            <a:fld id="{DEC7A5AD-5AEC-42D0-A3BE-F46B40576360}" type="slidenum">
              <a:rPr lang="en-US" smtClean="0"/>
              <a:t>25</a:t>
            </a:fld>
            <a:endParaRPr lang="en-US" dirty="0"/>
          </a:p>
        </p:txBody>
      </p:sp>
    </p:spTree>
    <p:extLst>
      <p:ext uri="{BB962C8B-B14F-4D97-AF65-F5344CB8AC3E}">
        <p14:creationId xmlns:p14="http://schemas.microsoft.com/office/powerpoint/2010/main" val="1223774213"/>
      </p:ext>
    </p:extLst>
  </p:cSld>
  <p:clrMapOvr>
    <a:masterClrMapping/>
  </p:clrMapOvr>
  <p:timing>
    <p:tnLst>
      <p:par>
        <p:cTn id="1" dur="indefinite" restart="never" nodeType="tmRoot"/>
      </p:par>
    </p:tnLst>
  </p:timing>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592586" y="365735"/>
            <a:ext cx="8598907" cy="785822"/>
          </a:xfrm>
        </p:spPr>
        <p:txBody>
          <a:bodyPr>
            <a:normAutofit fontScale="90000"/>
          </a:bodyPr>
          <a:lstStyle/>
          <a:p>
            <a:r>
              <a:rPr lang="en-US" dirty="0" smtClean="0">
                <a:solidFill>
                  <a:schemeClr val="accent2">
                    <a:lumMod val="75000"/>
                  </a:schemeClr>
                </a:solidFill>
              </a:rPr>
              <a:t>Location: 501 Christina Avenue in </a:t>
            </a:r>
            <a:br>
              <a:rPr lang="en-US" dirty="0" smtClean="0">
                <a:solidFill>
                  <a:schemeClr val="accent2">
                    <a:lumMod val="75000"/>
                  </a:schemeClr>
                </a:solidFill>
              </a:rPr>
            </a:br>
            <a:r>
              <a:rPr lang="en-US" dirty="0" smtClean="0">
                <a:solidFill>
                  <a:schemeClr val="accent2">
                    <a:lumMod val="75000"/>
                  </a:schemeClr>
                </a:solidFill>
              </a:rPr>
              <a:t>Wilmington</a:t>
            </a:r>
            <a:r>
              <a:rPr lang="en-US" dirty="0">
                <a:solidFill>
                  <a:schemeClr val="accent2">
                    <a:lumMod val="75000"/>
                  </a:schemeClr>
                </a:solidFill>
              </a:rPr>
              <a:t>, DE</a:t>
            </a:r>
          </a:p>
        </p:txBody>
      </p:sp>
      <p:sp>
        <p:nvSpPr>
          <p:cNvPr id="9" name="Slide Number Placeholder 8" descr="" title="">
            <a:extLst>
              <a:ext uri="{FF2B5EF4-FFF2-40B4-BE49-F238E27FC236}">
                <a16:creationId xmlns:a16="http://schemas.microsoft.com/office/drawing/2014/main" id="{207FF689-CD79-427A-80B0-C4F3EA26C81D}"/>
              </a:ext>
            </a:extLst>
          </p:cNvPr>
          <p:cNvSpPr>
            <a:spLocks noGrp="1"/>
          </p:cNvSpPr>
          <p:nvPr>
            <p:ph type="sldNum" sz="quarter" idx="12"/>
          </p:nvPr>
        </p:nvSpPr>
        <p:spPr/>
        <p:txBody>
          <a:bodyPr/>
          <a:lstStyle/>
          <a:p>
            <a:fld id="{DEC7A5AD-5AEC-42D0-A3BE-F46B40576360}" type="slidenum">
              <a:rPr lang="en-US" smtClean="0"/>
              <a:t>3</a:t>
            </a:fld>
            <a:endParaRPr lang="en-US" dirty="0"/>
          </a:p>
        </p:txBody>
      </p:sp>
      <p:pic>
        <p:nvPicPr>
          <p:cNvPr id="5" name="Content Placeholder 4" descr="" title="">
            <a:extLst>
              <a:ext uri="{FF2B5EF4-FFF2-40B4-BE49-F238E27FC236}">
                <a16:creationId xmlns:a16="http://schemas.microsoft.com/office/drawing/2014/main" id="{8DF5CEA2-CED2-4183-8D28-78439525B2A5}"/>
              </a:ext>
            </a:extLst>
          </p:cNvPr>
          <p:cNvPicPr>
            <a:picLocks noGrp="1" noChangeAspect="1"/>
          </p:cNvPicPr>
          <p:nvPr>
            <p:ph sz="half" idx="1"/>
          </p:nvPr>
        </p:nvPicPr>
        <p:blipFill>
          <a:blip r:embed="rId3"/>
          <a:stretch>
            <a:fillRect/>
          </a:stretch>
        </p:blipFill>
        <p:spPr>
          <a:xfrm>
            <a:off x="677511" y="1395422"/>
            <a:ext cx="7915038" cy="5180919"/>
          </a:xfrm>
          <a:prstGeom prst="rect">
            <a:avLst/>
          </a:prstGeom>
        </p:spPr>
      </p:pic>
      <p:sp>
        <p:nvSpPr>
          <p:cNvPr id="8" name="Star: 5 Points 7" descr="" title="">
            <a:extLst>
              <a:ext uri="{FF2B5EF4-FFF2-40B4-BE49-F238E27FC236}">
                <a16:creationId xmlns:a16="http://schemas.microsoft.com/office/drawing/2014/main" id="{F6CF92E5-BF54-4348-90B1-C3530A551180}"/>
              </a:ext>
            </a:extLst>
          </p:cNvPr>
          <p:cNvSpPr/>
          <p:nvPr/>
        </p:nvSpPr>
        <p:spPr>
          <a:xfrm>
            <a:off x="4434204" y="2216150"/>
            <a:ext cx="457836" cy="367030"/>
          </a:xfrm>
          <a:prstGeom prst="star5">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descr="" title=""/>
          <p:cNvCxnSpPr/>
          <p:nvPr/>
        </p:nvCxnSpPr>
        <p:spPr>
          <a:xfrm flipH="1" flipV="1">
            <a:off x="8410669" y="1610064"/>
            <a:ext cx="9054" cy="814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descr="" title=""/>
          <p:cNvCxnSpPr/>
          <p:nvPr/>
        </p:nvCxnSpPr>
        <p:spPr>
          <a:xfrm flipV="1">
            <a:off x="8220542" y="2312437"/>
            <a:ext cx="0" cy="98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descr="" title=""/>
          <p:cNvCxnSpPr/>
          <p:nvPr/>
        </p:nvCxnSpPr>
        <p:spPr>
          <a:xfrm flipH="1" flipV="1">
            <a:off x="8220543" y="2307184"/>
            <a:ext cx="117694" cy="103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 title=""/>
          <p:cNvCxnSpPr/>
          <p:nvPr/>
        </p:nvCxnSpPr>
        <p:spPr>
          <a:xfrm flipV="1">
            <a:off x="8338237" y="2309810"/>
            <a:ext cx="0" cy="98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438135"/>
      </p:ext>
    </p:extLst>
  </p:cSld>
  <p:clrMapOvr>
    <a:masterClrMapping/>
  </p:clrMapOvr>
  <p:timing>
    <p:tnLst>
      <p:par>
        <p:cTn id="1" dur="indefinite" restart="never" nodeType="tmRoot"/>
      </p:par>
    </p:tnLst>
  </p:timing>
</p:sld>
</file>

<file path=ppt/slides/slide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7511" y="609600"/>
            <a:ext cx="8598907" cy="774032"/>
          </a:xfrm>
        </p:spPr>
        <p:txBody>
          <a:bodyPr/>
          <a:lstStyle/>
          <a:p>
            <a:r>
              <a:rPr lang="en-US" dirty="0" smtClean="0">
                <a:solidFill>
                  <a:schemeClr val="accent2">
                    <a:lumMod val="75000"/>
                  </a:schemeClr>
                </a:solidFill>
              </a:rPr>
              <a:t>Wilmington Location</a:t>
            </a:r>
            <a:endParaRPr lang="en-US" dirty="0">
              <a:solidFill>
                <a:schemeClr val="accent2">
                  <a:lumMod val="75000"/>
                </a:schemeClr>
              </a:solidFill>
            </a:endParaRPr>
          </a:p>
        </p:txBody>
      </p:sp>
      <p:sp>
        <p:nvSpPr>
          <p:cNvPr id="3" name="Content Placeholder 2" descr="" title=""/>
          <p:cNvSpPr>
            <a:spLocks noGrp="1"/>
          </p:cNvSpPr>
          <p:nvPr>
            <p:ph idx="1"/>
          </p:nvPr>
        </p:nvSpPr>
        <p:spPr>
          <a:xfrm>
            <a:off x="677510" y="1772111"/>
            <a:ext cx="8598907" cy="3880773"/>
          </a:xfrm>
        </p:spPr>
        <p:txBody>
          <a:bodyPr>
            <a:normAutofit fontScale="85000" lnSpcReduction="10000"/>
          </a:bodyPr>
          <a:lstStyle/>
          <a:p>
            <a:r>
              <a:rPr lang="en-US" sz="2400" dirty="0" smtClean="0"/>
              <a:t>Properly </a:t>
            </a:r>
            <a:r>
              <a:rPr lang="en-US" sz="2400" dirty="0"/>
              <a:t>zoned - Waterfront Manufacturing </a:t>
            </a:r>
            <a:r>
              <a:rPr lang="en-US" sz="2400" dirty="0" smtClean="0"/>
              <a:t>W-1</a:t>
            </a:r>
          </a:p>
          <a:p>
            <a:r>
              <a:rPr lang="en-US" sz="2400" i="1" dirty="0" smtClean="0"/>
              <a:t>Purpose.</a:t>
            </a:r>
            <a:r>
              <a:rPr lang="en-US" sz="2400" dirty="0" smtClean="0"/>
              <a:t> The </a:t>
            </a:r>
            <a:r>
              <a:rPr lang="en-US" sz="2400" dirty="0"/>
              <a:t>W-1 waterfront manufacturing district provides areas where manufacturing and heavy industrial uses are well established and where there are suitable sites for such uses served by rail, water and highway networks. (Sec. 48-336.-W-1 </a:t>
            </a:r>
            <a:r>
              <a:rPr lang="en-US" sz="2400" dirty="0" smtClean="0"/>
              <a:t>district</a:t>
            </a:r>
            <a:r>
              <a:rPr lang="en-US" sz="2400" dirty="0"/>
              <a:t>)</a:t>
            </a:r>
            <a:endParaRPr lang="en-US" sz="2400" dirty="0" smtClean="0"/>
          </a:p>
          <a:p>
            <a:r>
              <a:rPr lang="en-US" sz="2400" dirty="0" smtClean="0"/>
              <a:t>Surrounding parcels zoned for Waterfront Manufacturing and Light Manufacturing</a:t>
            </a:r>
          </a:p>
          <a:p>
            <a:r>
              <a:rPr lang="en-US" sz="2400" dirty="0" smtClean="0"/>
              <a:t>Proximity to Port of Wilmington </a:t>
            </a:r>
          </a:p>
          <a:p>
            <a:r>
              <a:rPr lang="en-US" sz="2400" dirty="0" smtClean="0"/>
              <a:t>Access to Interstate and rail</a:t>
            </a:r>
          </a:p>
          <a:p>
            <a:r>
              <a:rPr lang="en-US" sz="2400" dirty="0" smtClean="0"/>
              <a:t>Access to trainable workforce</a:t>
            </a:r>
          </a:p>
          <a:p>
            <a:r>
              <a:rPr lang="en-US" sz="2400" dirty="0" smtClean="0"/>
              <a:t>Regional market for material</a:t>
            </a:r>
          </a:p>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4</a:t>
            </a:fld>
            <a:endParaRPr lang="en-US" dirty="0"/>
          </a:p>
        </p:txBody>
      </p:sp>
    </p:spTree>
    <p:extLst>
      <p:ext uri="{BB962C8B-B14F-4D97-AF65-F5344CB8AC3E}">
        <p14:creationId xmlns:p14="http://schemas.microsoft.com/office/powerpoint/2010/main" val="2148317770"/>
      </p:ext>
    </p:extLst>
  </p:cSld>
  <p:clrMapOvr>
    <a:masterClrMapping/>
  </p:clrMapOvr>
  <p:timing>
    <p:tnLst>
      <p:par>
        <p:cTn id="1" dur="indefinite" restart="never" nodeType="tmRoot"/>
      </p:par>
    </p:tnLst>
  </p:timing>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p:cNvSpPr>
            <a:spLocks noGrp="1"/>
          </p:cNvSpPr>
          <p:nvPr>
            <p:ph type="title"/>
          </p:nvPr>
        </p:nvSpPr>
        <p:spPr/>
        <p:txBody>
          <a:bodyPr>
            <a:normAutofit/>
          </a:bodyPr>
          <a:lstStyle/>
          <a:p>
            <a:r>
              <a:rPr lang="en-US" sz="3200" dirty="0" smtClean="0">
                <a:solidFill>
                  <a:schemeClr val="accent2">
                    <a:lumMod val="75000"/>
                  </a:schemeClr>
                </a:solidFill>
              </a:rPr>
              <a:t>Ground Granulated Blast Furnace Slag (GGBFS) is:</a:t>
            </a:r>
            <a:endParaRPr lang="en-US" sz="3200" dirty="0">
              <a:solidFill>
                <a:schemeClr val="accent2">
                  <a:lumMod val="75000"/>
                </a:schemeClr>
              </a:solidFill>
            </a:endParaRPr>
          </a:p>
        </p:txBody>
      </p:sp>
      <p:sp>
        <p:nvSpPr>
          <p:cNvPr id="86019" name="Rectangle 3" descr="" title=""/>
          <p:cNvSpPr>
            <a:spLocks noGrp="1" noChangeArrowheads="1"/>
          </p:cNvSpPr>
          <p:nvPr>
            <p:ph idx="1"/>
          </p:nvPr>
        </p:nvSpPr>
        <p:spPr/>
        <p:txBody>
          <a:bodyPr>
            <a:normAutofit/>
          </a:bodyPr>
          <a:lstStyle/>
          <a:p>
            <a:pPr lvl="1"/>
            <a:r>
              <a:rPr lang="en-US" sz="2000" dirty="0" smtClean="0"/>
              <a:t>A portland cement substitute in concrete</a:t>
            </a:r>
          </a:p>
          <a:p>
            <a:pPr lvl="1"/>
            <a:r>
              <a:rPr lang="en-US" sz="2000" dirty="0" smtClean="0"/>
              <a:t>Increases strength and durability of concrete</a:t>
            </a:r>
          </a:p>
          <a:p>
            <a:pPr lvl="1"/>
            <a:r>
              <a:rPr lang="en-US" sz="2000" dirty="0" smtClean="0"/>
              <a:t>Odorless</a:t>
            </a:r>
          </a:p>
          <a:p>
            <a:pPr lvl="1"/>
            <a:r>
              <a:rPr lang="en-US" sz="2000" dirty="0" smtClean="0"/>
              <a:t>Being required in regional DOT </a:t>
            </a:r>
            <a:r>
              <a:rPr lang="en-US" sz="2000" dirty="0"/>
              <a:t>funded </a:t>
            </a:r>
            <a:r>
              <a:rPr lang="en-US" sz="2000" dirty="0" smtClean="0"/>
              <a:t>projects and private construction</a:t>
            </a:r>
          </a:p>
          <a:p>
            <a:endParaRPr lang="en-US" dirty="0"/>
          </a:p>
          <a:p>
            <a:pPr marL="0" indent="0">
              <a:buNone/>
            </a:pPr>
            <a:r>
              <a:rPr lang="en-US" dirty="0"/>
              <a:t>WALAN’s process grinds granulated blast furnace slag from sand–like grains to powder </a:t>
            </a:r>
          </a:p>
          <a:p>
            <a:pPr marL="0" indent="0">
              <a:buNone/>
            </a:pPr>
            <a:endParaRPr lang="en-US" dirty="0"/>
          </a:p>
          <a:p>
            <a:pPr lvl="1"/>
            <a:endParaRPr lang="en-US" sz="1800" dirty="0" smtClean="0"/>
          </a:p>
          <a:p>
            <a:endParaRPr lang="en-US" dirty="0" smtClean="0"/>
          </a:p>
          <a:p>
            <a:endParaRPr lang="en-US" dirty="0" smtClean="0"/>
          </a:p>
          <a:p>
            <a:endParaRPr lang="en-US" dirty="0" smtClean="0"/>
          </a:p>
          <a:p>
            <a:endParaRPr lang="en-US" dirty="0"/>
          </a:p>
          <a:p>
            <a:endParaRPr lang="en-AU" dirty="0"/>
          </a:p>
          <a:p>
            <a:pPr lvl="1"/>
            <a:endParaRPr lang="en-US" sz="1800" dirty="0"/>
          </a:p>
          <a:p>
            <a:pPr lvl="1"/>
            <a:endParaRPr lang="en-US" sz="1800" dirty="0"/>
          </a:p>
        </p:txBody>
      </p:sp>
      <p:sp>
        <p:nvSpPr>
          <p:cNvPr id="2" name="Slide Number Placeholder 1" descr="" title="">
            <a:extLst>
              <a:ext uri="{FF2B5EF4-FFF2-40B4-BE49-F238E27FC236}">
                <a16:creationId xmlns:a16="http://schemas.microsoft.com/office/drawing/2014/main" id="{649EA29C-E8E3-48FD-97C9-5F14550F381B}"/>
              </a:ext>
            </a:extLst>
          </p:cNvPr>
          <p:cNvSpPr>
            <a:spLocks noGrp="1"/>
          </p:cNvSpPr>
          <p:nvPr>
            <p:ph type="sldNum" sz="quarter" idx="12"/>
          </p:nvPr>
        </p:nvSpPr>
        <p:spPr/>
        <p:txBody>
          <a:bodyPr/>
          <a:lstStyle/>
          <a:p>
            <a:fld id="{DEC7A5AD-5AEC-42D0-A3BE-F46B40576360}" type="slidenum">
              <a:rPr lang="en-US" smtClean="0"/>
              <a:t>5</a:t>
            </a:fld>
            <a:endParaRPr lang="en-US" dirty="0"/>
          </a:p>
        </p:txBody>
      </p:sp>
    </p:spTree>
    <p:extLst>
      <p:ext uri="{BB962C8B-B14F-4D97-AF65-F5344CB8AC3E}">
        <p14:creationId xmlns:p14="http://schemas.microsoft.com/office/powerpoint/2010/main" val="942584927"/>
      </p:ext>
    </p:extLst>
  </p:cSld>
  <p:clrMapOvr>
    <a:masterClrMapping/>
  </p:clrMapOvr>
  <p:timing>
    <p:tnLst>
      <p:par>
        <p:cTn id="1" dur="indefinite" restart="never" nodeType="tmRoot"/>
      </p:par>
    </p:tnLst>
  </p:timing>
</p:sld>
</file>

<file path=ppt/slides/slide6.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7511" y="609600"/>
            <a:ext cx="6158717" cy="838200"/>
          </a:xfrm>
        </p:spPr>
        <p:txBody>
          <a:bodyPr>
            <a:normAutofit fontScale="90000"/>
          </a:bodyPr>
          <a:lstStyle/>
          <a:p>
            <a:r>
              <a:rPr lang="en-US" dirty="0" smtClean="0"/>
              <a:t>THE PROCESS – GBFS TO </a:t>
            </a:r>
            <a:r>
              <a:rPr lang="en-US" dirty="0" err="1" smtClean="0"/>
              <a:t>GGBFS</a:t>
            </a:r>
            <a:endParaRPr lang="en-US" dirty="0"/>
          </a:p>
        </p:txBody>
      </p:sp>
      <p:sp>
        <p:nvSpPr>
          <p:cNvPr id="4" name="Slide Number Placeholder 3" descr="" title=""/>
          <p:cNvSpPr>
            <a:spLocks noGrp="1"/>
          </p:cNvSpPr>
          <p:nvPr>
            <p:ph type="sldNum" sz="quarter" idx="12"/>
          </p:nvPr>
        </p:nvSpPr>
        <p:spPr/>
        <p:txBody>
          <a:bodyPr/>
          <a:lstStyle/>
          <a:p>
            <a:fld id="{DEC7A5AD-5AEC-42D0-A3BE-F46B40576360}" type="slidenum">
              <a:rPr lang="en-US" smtClean="0"/>
              <a:t>6</a:t>
            </a:fld>
            <a:endParaRPr lang="en-US" dirty="0"/>
          </a:p>
        </p:txBody>
      </p:sp>
      <p:pic>
        <p:nvPicPr>
          <p:cNvPr id="11" name="Content Placeholder 10" descr="" title=""/>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486" r="12994" b="56383"/>
          <a:stretch/>
        </p:blipFill>
        <p:spPr>
          <a:xfrm>
            <a:off x="130630" y="2146507"/>
            <a:ext cx="9612086" cy="2305750"/>
          </a:xfrm>
        </p:spPr>
      </p:pic>
    </p:spTree>
    <p:extLst>
      <p:ext uri="{BB962C8B-B14F-4D97-AF65-F5344CB8AC3E}">
        <p14:creationId xmlns:p14="http://schemas.microsoft.com/office/powerpoint/2010/main" val="1815428908"/>
      </p:ext>
    </p:extLst>
  </p:cSld>
  <p:clrMapOvr>
    <a:masterClrMapping/>
  </p:clrMapOvr>
  <p:timing>
    <p:tnLst>
      <p:par>
        <p:cTn id="1" dur="indefinite" restart="never" nodeType="tmRoot"/>
      </p:par>
    </p:tnLst>
  </p:timing>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86018" name="Rectangle 2" descr="" title=""/>
          <p:cNvSpPr>
            <a:spLocks noGrp="1" noChangeArrowheads="1"/>
          </p:cNvSpPr>
          <p:nvPr>
            <p:ph type="title"/>
          </p:nvPr>
        </p:nvSpPr>
        <p:spPr>
          <a:xfrm>
            <a:off x="677511" y="609600"/>
            <a:ext cx="8598907" cy="792799"/>
          </a:xfrm>
        </p:spPr>
        <p:txBody>
          <a:bodyPr/>
          <a:lstStyle/>
          <a:p>
            <a:r>
              <a:rPr lang="en-US" dirty="0">
                <a:solidFill>
                  <a:schemeClr val="accent2">
                    <a:lumMod val="75000"/>
                  </a:schemeClr>
                </a:solidFill>
              </a:rPr>
              <a:t>Overview of our Process</a:t>
            </a:r>
          </a:p>
        </p:txBody>
      </p:sp>
      <p:sp>
        <p:nvSpPr>
          <p:cNvPr id="86019" name="Rectangle 3" descr="" title=""/>
          <p:cNvSpPr>
            <a:spLocks noGrp="1" noChangeArrowheads="1"/>
          </p:cNvSpPr>
          <p:nvPr>
            <p:ph idx="1"/>
          </p:nvPr>
        </p:nvSpPr>
        <p:spPr>
          <a:xfrm>
            <a:off x="677510" y="1402399"/>
            <a:ext cx="9076090" cy="421395"/>
          </a:xfrm>
        </p:spPr>
        <p:txBody>
          <a:bodyPr>
            <a:normAutofit/>
          </a:bodyPr>
          <a:lstStyle/>
          <a:p>
            <a:pPr marL="0" indent="0" algn="ctr">
              <a:buNone/>
            </a:pPr>
            <a:r>
              <a:rPr lang="en-US" b="1" dirty="0" smtClean="0">
                <a:latin typeface="Times New Roman" panose="02020603050405020304" pitchFamily="18" charset="0"/>
                <a:cs typeface="Times New Roman" panose="02020603050405020304" pitchFamily="18" charset="0"/>
              </a:rPr>
              <a:t>Ground Granulated </a:t>
            </a:r>
            <a:r>
              <a:rPr lang="en-US" b="1" dirty="0">
                <a:latin typeface="Times New Roman" panose="02020603050405020304" pitchFamily="18" charset="0"/>
                <a:cs typeface="Times New Roman" panose="02020603050405020304" pitchFamily="18" charset="0"/>
              </a:rPr>
              <a:t>Blast Furnace Slag (</a:t>
            </a:r>
            <a:r>
              <a:rPr lang="en-US" b="1" dirty="0" smtClean="0">
                <a:latin typeface="Times New Roman" panose="02020603050405020304" pitchFamily="18" charset="0"/>
                <a:cs typeface="Times New Roman" panose="02020603050405020304" pitchFamily="18" charset="0"/>
              </a:rPr>
              <a:t>GGBFS</a:t>
            </a:r>
            <a:r>
              <a:rPr lang="en-US" b="1" dirty="0">
                <a:latin typeface="Times New Roman" panose="02020603050405020304" pitchFamily="18" charset="0"/>
                <a:cs typeface="Times New Roman" panose="02020603050405020304" pitchFamily="18" charset="0"/>
              </a:rPr>
              <a:t>) Grinding Facility</a:t>
            </a:r>
            <a:endParaRPr lang="en-US" b="1" dirty="0"/>
          </a:p>
          <a:p>
            <a:endParaRPr lang="en-AU"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2" name="Slide Number Placeholder 1" descr="" title="">
            <a:extLst>
              <a:ext uri="{FF2B5EF4-FFF2-40B4-BE49-F238E27FC236}">
                <a16:creationId xmlns:a16="http://schemas.microsoft.com/office/drawing/2014/main" id="{649EA29C-E8E3-48FD-97C9-5F14550F381B}"/>
              </a:ext>
            </a:extLst>
          </p:cNvPr>
          <p:cNvSpPr>
            <a:spLocks noGrp="1"/>
          </p:cNvSpPr>
          <p:nvPr>
            <p:ph type="sldNum" sz="quarter" idx="12"/>
          </p:nvPr>
        </p:nvSpPr>
        <p:spPr/>
        <p:txBody>
          <a:bodyPr/>
          <a:lstStyle/>
          <a:p>
            <a:fld id="{DEC7A5AD-5AEC-42D0-A3BE-F46B40576360}" type="slidenum">
              <a:rPr lang="en-US" smtClean="0"/>
              <a:t>7</a:t>
            </a:fld>
            <a:endParaRPr lang="en-US" dirty="0"/>
          </a:p>
        </p:txBody>
      </p:sp>
      <p:pic>
        <p:nvPicPr>
          <p:cNvPr id="4" name="Picture 3" descr="" title=""/>
          <p:cNvPicPr>
            <a:picLocks noChangeAspect="1"/>
          </p:cNvPicPr>
          <p:nvPr/>
        </p:nvPicPr>
        <p:blipFill rotWithShape="1">
          <a:blip r:embed="rId3" cstate="print">
            <a:extLst>
              <a:ext uri="{28A0092B-C50C-407E-A947-70E740481C1C}">
                <a14:useLocalDpi xmlns:a14="http://schemas.microsoft.com/office/drawing/2010/main" val="0"/>
              </a:ext>
            </a:extLst>
          </a:blip>
          <a:srcRect r="4449" b="31089"/>
          <a:stretch/>
        </p:blipFill>
        <p:spPr>
          <a:xfrm>
            <a:off x="386688" y="1815708"/>
            <a:ext cx="8756201" cy="4233742"/>
          </a:xfrm>
          <a:prstGeom prst="rect">
            <a:avLst/>
          </a:prstGeom>
        </p:spPr>
      </p:pic>
    </p:spTree>
    <p:extLst>
      <p:ext uri="{BB962C8B-B14F-4D97-AF65-F5344CB8AC3E}">
        <p14:creationId xmlns:p14="http://schemas.microsoft.com/office/powerpoint/2010/main" val="2785659478"/>
      </p:ext>
    </p:extLst>
  </p:cSld>
  <p:clrMapOvr>
    <a:masterClrMapping/>
  </p:clrMapOvr>
  <p:timing>
    <p:tnLst>
      <p:par>
        <p:cTn id="1" dur="indefinite" restart="never" nodeType="tmRoot"/>
      </p:par>
    </p:tnLst>
  </p:timing>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86018" name="Rectangle 2" descr="" title=""/>
          <p:cNvSpPr>
            <a:spLocks noGrp="1" noChangeArrowheads="1"/>
          </p:cNvSpPr>
          <p:nvPr>
            <p:ph type="title"/>
          </p:nvPr>
        </p:nvSpPr>
        <p:spPr>
          <a:xfrm>
            <a:off x="677511" y="433682"/>
            <a:ext cx="8598907" cy="660398"/>
          </a:xfrm>
        </p:spPr>
        <p:txBody>
          <a:bodyPr/>
          <a:lstStyle/>
          <a:p>
            <a:r>
              <a:rPr lang="en-US" dirty="0">
                <a:solidFill>
                  <a:schemeClr val="accent2">
                    <a:lumMod val="75000"/>
                  </a:schemeClr>
                </a:solidFill>
              </a:rPr>
              <a:t>The Grinding Operation</a:t>
            </a:r>
          </a:p>
        </p:txBody>
      </p:sp>
      <p:sp>
        <p:nvSpPr>
          <p:cNvPr id="86019" name="Rectangle 3" descr="" title=""/>
          <p:cNvSpPr>
            <a:spLocks noGrp="1" noChangeArrowheads="1"/>
          </p:cNvSpPr>
          <p:nvPr>
            <p:ph idx="1"/>
          </p:nvPr>
        </p:nvSpPr>
        <p:spPr>
          <a:xfrm>
            <a:off x="624111" y="1270000"/>
            <a:ext cx="9076090" cy="5110695"/>
          </a:xfrm>
        </p:spPr>
        <p:txBody>
          <a:bodyPr>
            <a:normAutofit/>
          </a:bodyPr>
          <a:lstStyle/>
          <a:p>
            <a:r>
              <a:rPr lang="en-US" b="1" dirty="0"/>
              <a:t>New Gebr. Pfeiffer Vertical Roller Mill, modular system</a:t>
            </a:r>
          </a:p>
          <a:p>
            <a:endParaRPr lang="en-US" b="1" dirty="0"/>
          </a:p>
          <a:p>
            <a:endParaRPr lang="en-AU"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2" name="Slide Number Placeholder 1" descr="" title="">
            <a:extLst>
              <a:ext uri="{FF2B5EF4-FFF2-40B4-BE49-F238E27FC236}">
                <a16:creationId xmlns:a16="http://schemas.microsoft.com/office/drawing/2014/main" id="{649EA29C-E8E3-48FD-97C9-5F14550F381B}"/>
              </a:ext>
            </a:extLst>
          </p:cNvPr>
          <p:cNvSpPr>
            <a:spLocks noGrp="1"/>
          </p:cNvSpPr>
          <p:nvPr>
            <p:ph type="sldNum" sz="quarter" idx="12"/>
          </p:nvPr>
        </p:nvSpPr>
        <p:spPr/>
        <p:txBody>
          <a:bodyPr/>
          <a:lstStyle/>
          <a:p>
            <a:fld id="{DEC7A5AD-5AEC-42D0-A3BE-F46B40576360}" type="slidenum">
              <a:rPr lang="en-US" smtClean="0"/>
              <a:t>8</a:t>
            </a:fld>
            <a:endParaRPr lang="en-US" dirty="0"/>
          </a:p>
        </p:txBody>
      </p:sp>
      <p:pic>
        <p:nvPicPr>
          <p:cNvPr id="5" name="Picture 4" descr="" title="">
            <a:extLst>
              <a:ext uri="{FF2B5EF4-FFF2-40B4-BE49-F238E27FC236}">
                <a16:creationId xmlns:a16="http://schemas.microsoft.com/office/drawing/2014/main" id="{B7AE4D93-4546-49AC-9F6D-C9B7DD85760A}"/>
              </a:ext>
            </a:extLst>
          </p:cNvPr>
          <p:cNvPicPr>
            <a:picLocks noChangeAspect="1"/>
          </p:cNvPicPr>
          <p:nvPr/>
        </p:nvPicPr>
        <p:blipFill>
          <a:blip r:embed="rId3"/>
          <a:stretch>
            <a:fillRect/>
          </a:stretch>
        </p:blipFill>
        <p:spPr>
          <a:xfrm>
            <a:off x="1551709" y="1883602"/>
            <a:ext cx="6474691" cy="4157761"/>
          </a:xfrm>
          <a:prstGeom prst="rect">
            <a:avLst/>
          </a:prstGeom>
          <a:ln>
            <a:solidFill>
              <a:schemeClr val="tx1"/>
            </a:solidFill>
          </a:ln>
        </p:spPr>
      </p:pic>
    </p:spTree>
    <p:extLst>
      <p:ext uri="{BB962C8B-B14F-4D97-AF65-F5344CB8AC3E}">
        <p14:creationId xmlns:p14="http://schemas.microsoft.com/office/powerpoint/2010/main" val="457198159"/>
      </p:ext>
    </p:extLst>
  </p:cSld>
  <p:clrMapOvr>
    <a:masterClrMapping/>
  </p:clrMapOvr>
  <p:timing>
    <p:tnLst>
      <p:par>
        <p:cTn id="1" dur="indefinite" restart="never" nodeType="tmRoot"/>
      </p:par>
    </p:tnLst>
  </p:timing>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86018" name="Rectangle 2" descr="" title=""/>
          <p:cNvSpPr>
            <a:spLocks noGrp="1" noChangeArrowheads="1"/>
          </p:cNvSpPr>
          <p:nvPr>
            <p:ph type="title"/>
          </p:nvPr>
        </p:nvSpPr>
        <p:spPr>
          <a:xfrm>
            <a:off x="677511" y="403997"/>
            <a:ext cx="8598907" cy="733708"/>
          </a:xfrm>
        </p:spPr>
        <p:txBody>
          <a:bodyPr/>
          <a:lstStyle/>
          <a:p>
            <a:r>
              <a:rPr lang="en-US" dirty="0">
                <a:solidFill>
                  <a:schemeClr val="accent2">
                    <a:lumMod val="75000"/>
                  </a:schemeClr>
                </a:solidFill>
              </a:rPr>
              <a:t>Product Storage Silos</a:t>
            </a:r>
          </a:p>
        </p:txBody>
      </p:sp>
      <p:sp>
        <p:nvSpPr>
          <p:cNvPr id="86019" name="Rectangle 3" descr="" title=""/>
          <p:cNvSpPr>
            <a:spLocks noGrp="1" noChangeArrowheads="1"/>
          </p:cNvSpPr>
          <p:nvPr>
            <p:ph idx="1"/>
          </p:nvPr>
        </p:nvSpPr>
        <p:spPr>
          <a:xfrm>
            <a:off x="544101" y="1137705"/>
            <a:ext cx="9076090" cy="5110695"/>
          </a:xfrm>
        </p:spPr>
        <p:txBody>
          <a:bodyPr>
            <a:normAutofit/>
          </a:bodyPr>
          <a:lstStyle/>
          <a:p>
            <a:r>
              <a:rPr lang="en-US" dirty="0"/>
              <a:t>After </a:t>
            </a:r>
            <a:r>
              <a:rPr lang="en-US" dirty="0" smtClean="0"/>
              <a:t>grinding, our </a:t>
            </a:r>
            <a:r>
              <a:rPr lang="en-US" dirty="0"/>
              <a:t>finished product GGBFS will be stored in sealed </a:t>
            </a:r>
            <a:r>
              <a:rPr lang="en-US" dirty="0" smtClean="0"/>
              <a:t>silos </a:t>
            </a:r>
            <a:r>
              <a:rPr lang="en-US" dirty="0"/>
              <a:t>with dustless loading </a:t>
            </a:r>
            <a:r>
              <a:rPr lang="en-US" dirty="0" smtClean="0"/>
              <a:t>spout</a:t>
            </a:r>
            <a:endParaRPr lang="en-US" dirty="0"/>
          </a:p>
          <a:p>
            <a:endParaRPr lang="en-US" b="1" dirty="0"/>
          </a:p>
          <a:p>
            <a:endParaRPr lang="en-AU"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2" name="Slide Number Placeholder 1" descr="" title="">
            <a:extLst>
              <a:ext uri="{FF2B5EF4-FFF2-40B4-BE49-F238E27FC236}">
                <a16:creationId xmlns:a16="http://schemas.microsoft.com/office/drawing/2014/main" id="{649EA29C-E8E3-48FD-97C9-5F14550F381B}"/>
              </a:ext>
            </a:extLst>
          </p:cNvPr>
          <p:cNvSpPr>
            <a:spLocks noGrp="1"/>
          </p:cNvSpPr>
          <p:nvPr>
            <p:ph type="sldNum" sz="quarter" idx="12"/>
          </p:nvPr>
        </p:nvSpPr>
        <p:spPr/>
        <p:txBody>
          <a:bodyPr/>
          <a:lstStyle/>
          <a:p>
            <a:fld id="{DEC7A5AD-5AEC-42D0-A3BE-F46B40576360}" type="slidenum">
              <a:rPr lang="en-US" smtClean="0"/>
              <a:t>9</a:t>
            </a:fld>
            <a:endParaRPr lang="en-US" dirty="0"/>
          </a:p>
        </p:txBody>
      </p:sp>
      <p:pic>
        <p:nvPicPr>
          <p:cNvPr id="3" name="Picture 2" descr="" title="">
            <a:extLst>
              <a:ext uri="{FF2B5EF4-FFF2-40B4-BE49-F238E27FC236}">
                <a16:creationId xmlns:a16="http://schemas.microsoft.com/office/drawing/2014/main" id="{6DC4BEB2-696B-40E8-8702-8CA2C46E31F7}"/>
              </a:ext>
            </a:extLst>
          </p:cNvPr>
          <p:cNvPicPr>
            <a:picLocks noChangeAspect="1"/>
          </p:cNvPicPr>
          <p:nvPr/>
        </p:nvPicPr>
        <p:blipFill>
          <a:blip r:embed="rId3"/>
          <a:stretch>
            <a:fillRect/>
          </a:stretch>
        </p:blipFill>
        <p:spPr>
          <a:xfrm>
            <a:off x="967654" y="2050428"/>
            <a:ext cx="4896049" cy="4077943"/>
          </a:xfrm>
          <a:prstGeom prst="rect">
            <a:avLst/>
          </a:prstGeom>
          <a:ln>
            <a:solidFill>
              <a:schemeClr val="tx1"/>
            </a:solidFill>
          </a:ln>
        </p:spPr>
      </p:pic>
      <p:pic>
        <p:nvPicPr>
          <p:cNvPr id="4" name="Picture 3" descr="" title="">
            <a:extLst>
              <a:ext uri="{FF2B5EF4-FFF2-40B4-BE49-F238E27FC236}">
                <a16:creationId xmlns:a16="http://schemas.microsoft.com/office/drawing/2014/main" id="{3898CD64-B109-4D14-A3A9-C5F27DB216E3}"/>
              </a:ext>
            </a:extLst>
          </p:cNvPr>
          <p:cNvPicPr>
            <a:picLocks noChangeAspect="1"/>
          </p:cNvPicPr>
          <p:nvPr/>
        </p:nvPicPr>
        <p:blipFill rotWithShape="1">
          <a:blip r:embed="rId4"/>
          <a:srcRect l="2858" t="2729" b="4302"/>
          <a:stretch/>
        </p:blipFill>
        <p:spPr>
          <a:xfrm>
            <a:off x="6023967" y="1925544"/>
            <a:ext cx="2568934" cy="2001812"/>
          </a:xfrm>
          <a:prstGeom prst="rect">
            <a:avLst/>
          </a:prstGeom>
          <a:ln>
            <a:solidFill>
              <a:schemeClr val="tx1"/>
            </a:solidFill>
          </a:ln>
        </p:spPr>
      </p:pic>
      <p:pic>
        <p:nvPicPr>
          <p:cNvPr id="5" name="Picture 4" descr="" title=""/>
          <p:cNvPicPr>
            <a:picLocks noChangeAspect="1"/>
          </p:cNvPicPr>
          <p:nvPr/>
        </p:nvPicPr>
        <p:blipFill>
          <a:blip r:embed="rId5"/>
          <a:stretch>
            <a:fillRect/>
          </a:stretch>
        </p:blipFill>
        <p:spPr>
          <a:xfrm>
            <a:off x="6023967" y="4051055"/>
            <a:ext cx="2568934" cy="2568934"/>
          </a:xfrm>
          <a:prstGeom prst="rect">
            <a:avLst/>
          </a:prstGeom>
          <a:ln>
            <a:solidFill>
              <a:schemeClr val="tx1"/>
            </a:solidFill>
          </a:ln>
        </p:spPr>
      </p:pic>
      <p:sp>
        <p:nvSpPr>
          <p:cNvPr id="6" name="TextBox 5" descr="" title=""/>
          <p:cNvSpPr txBox="1"/>
          <p:nvPr/>
        </p:nvSpPr>
        <p:spPr>
          <a:xfrm>
            <a:off x="6364104" y="6612755"/>
            <a:ext cx="1888659" cy="215444"/>
          </a:xfrm>
          <a:prstGeom prst="rect">
            <a:avLst/>
          </a:prstGeom>
          <a:noFill/>
        </p:spPr>
        <p:txBody>
          <a:bodyPr wrap="none" rtlCol="0">
            <a:spAutoFit/>
          </a:bodyPr>
          <a:lstStyle/>
          <a:p>
            <a:r>
              <a:rPr lang="en-US" sz="800" dirty="0"/>
              <a:t>Source</a:t>
            </a:r>
            <a:r>
              <a:rPr lang="en-US" sz="800" dirty="0" smtClean="0"/>
              <a:t>: https</a:t>
            </a:r>
            <a:r>
              <a:rPr lang="en-US" sz="800" dirty="0"/>
              <a:t>://</a:t>
            </a:r>
            <a:r>
              <a:rPr lang="en-US" sz="800" dirty="0" smtClean="0"/>
              <a:t>www.indiamart.com</a:t>
            </a:r>
            <a:endParaRPr lang="en-US" sz="800" dirty="0"/>
          </a:p>
        </p:txBody>
      </p:sp>
    </p:spTree>
    <p:extLst>
      <p:ext uri="{BB962C8B-B14F-4D97-AF65-F5344CB8AC3E}">
        <p14:creationId xmlns:p14="http://schemas.microsoft.com/office/powerpoint/2010/main" val="3564074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4B46BBFBAE224089837358835B0A76" ma:contentTypeVersion="1" ma:contentTypeDescription="Create a new document." ma:contentTypeScope="" ma:versionID="b6ecee7e14f88f694bac97c90f572615">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314174-6E7F-4C66-8E70-B4A216C00129}"/>
</file>

<file path=customXml/itemProps2.xml><?xml version="1.0" encoding="utf-8"?>
<ds:datastoreItem xmlns:ds="http://schemas.openxmlformats.org/officeDocument/2006/customXml" ds:itemID="{1605FD51-EBE3-4871-BD17-5F9AD3E7B3BC}"/>
</file>

<file path=customXml/itemProps3.xml><?xml version="1.0" encoding="utf-8"?>
<ds:datastoreItem xmlns:ds="http://schemas.openxmlformats.org/officeDocument/2006/customXml" ds:itemID="{EDD632E8-191C-4CDB-90D2-11A07CE6FA12}"/>
</file>

<file path=docProps/app.xml><?xml version="1.0" encoding="utf-8"?>
<Properties xmlns="http://schemas.openxmlformats.org/officeDocument/2006/extended-properties" xmlns:vt="http://schemas.openxmlformats.org/officeDocument/2006/docPropsVTypes">
  <Template>
  </Template>
  <TotalTime>0</TotalTime>
  <Words>980</Words>
  <Application>Microsoft Office PowerPoint</Application>
  <PresentationFormat>Widescreen</PresentationFormat>
  <Paragraphs>269</Paragraphs>
  <Slides>25</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Symbol</vt:lpstr>
      <vt:lpstr>Times New Roman</vt:lpstr>
      <vt:lpstr>Trebuchet MS</vt:lpstr>
      <vt:lpstr>Wingdings 3</vt:lpstr>
      <vt:lpstr>Facet</vt:lpstr>
      <vt:lpstr>Acrobat Document</vt:lpstr>
      <vt:lpstr> Air Permit Application DNREC Public Hearing November 20, 2018 </vt:lpstr>
      <vt:lpstr>Project Summary</vt:lpstr>
      <vt:lpstr>Location: 501 Christina Avenue in  Wilmington, DE</vt:lpstr>
      <vt:lpstr>Wilmington Location</vt:lpstr>
      <vt:lpstr>Ground Granulated Blast Furnace Slag (GGBFS) is:</vt:lpstr>
      <vt:lpstr>THE PROCESS – GBFS TO GGBFS</vt:lpstr>
      <vt:lpstr>Overview of our Process</vt:lpstr>
      <vt:lpstr>The Grinding Operation</vt:lpstr>
      <vt:lpstr>Product Storage Silos</vt:lpstr>
      <vt:lpstr>Finished Product Transport</vt:lpstr>
      <vt:lpstr>Local Truck Routes to Port, Interstate</vt:lpstr>
      <vt:lpstr>Route to Local Clients</vt:lpstr>
      <vt:lpstr>Projected Air Emissions</vt:lpstr>
      <vt:lpstr>Emission Controls</vt:lpstr>
      <vt:lpstr>Emissions Comparison with National Health Standards</vt:lpstr>
      <vt:lpstr>Proximity of Site to Residential Areas</vt:lpstr>
      <vt:lpstr>Photo 1 - View of Site from I-495 Bridge </vt:lpstr>
      <vt:lpstr>Photo 2 - View of Site from Christina Avenue </vt:lpstr>
      <vt:lpstr>Photo 3 - View from Site Toward Southbridge and Hicks Park</vt:lpstr>
      <vt:lpstr>Photo 4 – Opposite Side of Christina Avenue</vt:lpstr>
      <vt:lpstr>Photo 5 - View from Hicks Park</vt:lpstr>
      <vt:lpstr>Company background</vt:lpstr>
      <vt:lpstr>Community engagement</vt:lpstr>
      <vt:lpstr>Response to community concerns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dc:creator>
  <cp:keywords>
  </cp:keywords>
  <cp:lastModifiedBy>
  </cp:lastModifiedBy>
  <cp:revision>1</cp:revision>
  <dcterms:created xsi:type="dcterms:W3CDTF">1900-01-01T05:00:00Z</dcterms:created>
  <dcterms:modified xsi:type="dcterms:W3CDTF">2018-11-20T17:43:47Z</dcterms:modified>
  <cp:version>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0x0101009B4B46BBFBAE224089837358835B0A76</vt:lpwstr>
  </property>
</Properties>
</file>