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6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65" r:id="rId17"/>
    <p:sldId id="279" r:id="rId18"/>
    <p:sldId id="271" r:id="rId19"/>
    <p:sldId id="273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elliveau" initials="E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9833-9B3A-4C1C-833D-F2E5F23A6B6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E14F-83BF-4D1F-AD3D-7F06E82F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2362201"/>
            <a:ext cx="10363200" cy="147002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95031"/>
            <a:ext cx="8534400" cy="173037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Location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914401"/>
            <a:ext cx="10261600" cy="1384995"/>
          </a:xfrm>
          <a:prstGeom prst="rect">
            <a:avLst/>
          </a:prstGeom>
          <a:solidFill>
            <a:srgbClr val="0062AC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Advisory Council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096000"/>
            <a:ext cx="2463800" cy="30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8" y="5943599"/>
            <a:ext cx="1534059" cy="80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1"/>
            <a:ext cx="10972800" cy="5135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xmlns="" id="{5999553A-CAF8-4B46-8B69-C1DED9829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0709" y="4283963"/>
            <a:ext cx="10227458" cy="8869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B0C1002-EDED-47C7-BBA2-0EBFE1FC14DB}"/>
              </a:ext>
            </a:extLst>
          </p:cNvPr>
          <p:cNvSpPr/>
          <p:nvPr userDrawn="1"/>
        </p:nvSpPr>
        <p:spPr>
          <a:xfrm>
            <a:off x="6477000" y="4727448"/>
            <a:ext cx="1717568" cy="2130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761FF7F-8841-44E5-9A7F-42D7389C7783}"/>
              </a:ext>
            </a:extLst>
          </p:cNvPr>
          <p:cNvSpPr/>
          <p:nvPr userDrawn="1"/>
        </p:nvSpPr>
        <p:spPr>
          <a:xfrm>
            <a:off x="9016344" y="4830303"/>
            <a:ext cx="1709928" cy="20276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4049FD-E1B8-46F0-9261-1D12DC233166}"/>
              </a:ext>
            </a:extLst>
          </p:cNvPr>
          <p:cNvSpPr/>
          <p:nvPr userDrawn="1"/>
        </p:nvSpPr>
        <p:spPr>
          <a:xfrm>
            <a:off x="1364746" y="4727448"/>
            <a:ext cx="1709928" cy="21305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D8E1F2E-68BD-42F8-B40C-38178837E627}"/>
              </a:ext>
            </a:extLst>
          </p:cNvPr>
          <p:cNvSpPr/>
          <p:nvPr userDrawn="1"/>
        </p:nvSpPr>
        <p:spPr>
          <a:xfrm>
            <a:off x="3922940" y="4701786"/>
            <a:ext cx="1727906" cy="2156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4FE88-C8D9-446D-9CCF-05BB3D62C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37" y="365154"/>
            <a:ext cx="8818418" cy="469116"/>
          </a:xfrm>
        </p:spPr>
        <p:txBody>
          <a:bodyPr lIns="0" tIns="0" rIns="0" b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2585CCA-7E8D-4801-BD69-EE6074D6F7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3459" y="890910"/>
            <a:ext cx="8816975" cy="33738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151A24C-5AE7-4C88-A756-96BF7217B67D}"/>
              </a:ext>
            </a:extLst>
          </p:cNvPr>
          <p:cNvCxnSpPr>
            <a:cxnSpLocks/>
          </p:cNvCxnSpPr>
          <p:nvPr userDrawn="1"/>
        </p:nvCxnSpPr>
        <p:spPr>
          <a:xfrm>
            <a:off x="1364746" y="4727448"/>
            <a:ext cx="934821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A8E93428-4ED9-4325-A388-C3ADA2D31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8096" y="1615339"/>
            <a:ext cx="1353312" cy="91064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D4EDCF5A-7BDE-4D6B-ABD0-3AB65F1C2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2414102" y="3059034"/>
            <a:ext cx="1353550" cy="9108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E05A8C23-CD04-4CC0-81F0-B51ED25D6F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54047" y="1615180"/>
            <a:ext cx="1353550" cy="9108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8BA30145-14AC-4F49-90EC-CCD6C9B034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36023" y="3082265"/>
            <a:ext cx="1353550" cy="9108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xmlns="" id="{DC5D8DB9-127D-4F50-9EFA-69CCD2DD3F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00236" y="1615180"/>
            <a:ext cx="1353550" cy="9108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xmlns="" id="{5FA82588-8741-4458-86A7-BD172C98E2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7503084" y="3059034"/>
            <a:ext cx="1353550" cy="9108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xmlns="" id="{A29C7905-A84A-435C-ACA8-104D43D821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196462" y="2327327"/>
            <a:ext cx="1353550" cy="9108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xmlns="" id="{2F06B201-75A9-4318-9FB7-162ACF2689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85099" y="3968897"/>
            <a:ext cx="3534" cy="57607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683B5AB1-7EBB-41FA-91A7-C559D3C99B65}"/>
              </a:ext>
            </a:extLst>
          </p:cNvPr>
          <p:cNvCxnSpPr/>
          <p:nvPr userDrawn="1"/>
        </p:nvCxnSpPr>
        <p:spPr>
          <a:xfrm>
            <a:off x="1384752" y="2521806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9E9CD576-7A1C-4CD4-9D8A-7B399C2CA3B1}"/>
              </a:ext>
            </a:extLst>
          </p:cNvPr>
          <p:cNvCxnSpPr>
            <a:cxnSpLocks/>
            <a:stCxn id="111" idx="2"/>
          </p:cNvCxnSpPr>
          <p:nvPr userDrawn="1"/>
        </p:nvCxnSpPr>
        <p:spPr>
          <a:xfrm flipH="1">
            <a:off x="3093058" y="3967085"/>
            <a:ext cx="396" cy="62479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815CBB7-9DB2-4084-9FAD-EAF1EC4885E3}"/>
              </a:ext>
            </a:extLst>
          </p:cNvPr>
          <p:cNvCxnSpPr>
            <a:cxnSpLocks/>
          </p:cNvCxnSpPr>
          <p:nvPr userDrawn="1"/>
        </p:nvCxnSpPr>
        <p:spPr>
          <a:xfrm>
            <a:off x="9871760" y="3238127"/>
            <a:ext cx="0" cy="131415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87AFA7F4-DFBA-48DD-A963-33300EA6DCB7}"/>
              </a:ext>
            </a:extLst>
          </p:cNvPr>
          <p:cNvCxnSpPr/>
          <p:nvPr userDrawn="1"/>
        </p:nvCxnSpPr>
        <p:spPr>
          <a:xfrm>
            <a:off x="6477090" y="2521806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9273F8B-484B-4948-A3EB-B4FEDFB903E9}"/>
              </a:ext>
            </a:extLst>
          </p:cNvPr>
          <p:cNvCxnSpPr/>
          <p:nvPr userDrawn="1"/>
        </p:nvCxnSpPr>
        <p:spPr>
          <a:xfrm>
            <a:off x="3930921" y="2521806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xmlns="" id="{FA075AB9-B34D-4B15-BCFC-4BF1B6243A9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626188" y="3937830"/>
            <a:ext cx="3534" cy="576072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DCD61995-16DF-4B2C-89CB-A72CAF07D9B3}"/>
              </a:ext>
            </a:extLst>
          </p:cNvPr>
          <p:cNvCxnSpPr>
            <a:cxnSpLocks/>
          </p:cNvCxnSpPr>
          <p:nvPr userDrawn="1"/>
        </p:nvCxnSpPr>
        <p:spPr>
          <a:xfrm>
            <a:off x="4779881" y="3993065"/>
            <a:ext cx="0" cy="528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phic 73">
            <a:extLst>
              <a:ext uri="{FF2B5EF4-FFF2-40B4-BE49-F238E27FC236}">
                <a16:creationId xmlns:a16="http://schemas.microsoft.com/office/drawing/2014/main" xmlns="" id="{C8CEB2D1-FD5A-4675-9E26-EEA68EFB9B8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167278" y="3968897"/>
            <a:ext cx="3534" cy="576072"/>
          </a:xfrm>
          <a:prstGeom prst="rect">
            <a:avLst/>
          </a:prstGeom>
        </p:spPr>
      </p:pic>
      <p:sp>
        <p:nvSpPr>
          <p:cNvPr id="80" name="Text Placeholder 76">
            <a:extLst>
              <a:ext uri="{FF2B5EF4-FFF2-40B4-BE49-F238E27FC236}">
                <a16:creationId xmlns:a16="http://schemas.microsoft.com/office/drawing/2014/main" xmlns="" id="{F4DC2690-03AF-4032-8ED5-C3D1D4EC32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77" y="4471416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DEC</a:t>
            </a:r>
            <a:endParaRPr lang="ru-RU" dirty="0"/>
          </a:p>
        </p:txBody>
      </p:sp>
      <p:sp>
        <p:nvSpPr>
          <p:cNvPr id="81" name="Text Placeholder 76">
            <a:extLst>
              <a:ext uri="{FF2B5EF4-FFF2-40B4-BE49-F238E27FC236}">
                <a16:creationId xmlns:a16="http://schemas.microsoft.com/office/drawing/2014/main" xmlns="" id="{0AF910D7-25F6-4C1D-BD02-BA0984AD56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2620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JUN</a:t>
            </a:r>
            <a:endParaRPr lang="ru-RU" dirty="0"/>
          </a:p>
        </p:txBody>
      </p:sp>
      <p:sp>
        <p:nvSpPr>
          <p:cNvPr id="82" name="Text Placeholder 76">
            <a:extLst>
              <a:ext uri="{FF2B5EF4-FFF2-40B4-BE49-F238E27FC236}">
                <a16:creationId xmlns:a16="http://schemas.microsoft.com/office/drawing/2014/main" xmlns="" id="{978CD251-9E38-4039-B45B-81542FDA1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9735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JAN</a:t>
            </a:r>
            <a:endParaRPr lang="ru-RU" dirty="0"/>
          </a:p>
        </p:txBody>
      </p:sp>
      <p:sp>
        <p:nvSpPr>
          <p:cNvPr id="83" name="Text Placeholder 76">
            <a:extLst>
              <a:ext uri="{FF2B5EF4-FFF2-40B4-BE49-F238E27FC236}">
                <a16:creationId xmlns:a16="http://schemas.microsoft.com/office/drawing/2014/main" xmlns="" id="{8862AB59-B495-40FF-A96A-A50D5CB73D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5466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APR</a:t>
            </a:r>
            <a:endParaRPr lang="ru-RU" dirty="0"/>
          </a:p>
        </p:txBody>
      </p:sp>
      <p:sp>
        <p:nvSpPr>
          <p:cNvPr id="84" name="Text Placeholder 76">
            <a:extLst>
              <a:ext uri="{FF2B5EF4-FFF2-40B4-BE49-F238E27FC236}">
                <a16:creationId xmlns:a16="http://schemas.microsoft.com/office/drawing/2014/main" xmlns="" id="{4C07DD8A-3623-4BD9-8482-B9476DAB2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043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MAY</a:t>
            </a:r>
            <a:endParaRPr lang="ru-RU" dirty="0"/>
          </a:p>
        </p:txBody>
      </p:sp>
      <p:sp>
        <p:nvSpPr>
          <p:cNvPr id="85" name="Text Placeholder 76">
            <a:extLst>
              <a:ext uri="{FF2B5EF4-FFF2-40B4-BE49-F238E27FC236}">
                <a16:creationId xmlns:a16="http://schemas.microsoft.com/office/drawing/2014/main" xmlns="" id="{18C43019-5630-404E-8141-4CD73CCF36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312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FEB</a:t>
            </a:r>
            <a:endParaRPr lang="ru-RU" dirty="0"/>
          </a:p>
        </p:txBody>
      </p:sp>
      <p:sp>
        <p:nvSpPr>
          <p:cNvPr id="86" name="Text Placeholder 76">
            <a:extLst>
              <a:ext uri="{FF2B5EF4-FFF2-40B4-BE49-F238E27FC236}">
                <a16:creationId xmlns:a16="http://schemas.microsoft.com/office/drawing/2014/main" xmlns="" id="{0D5E5F87-7E75-4564-A62F-925E01D0E7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1197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JUL</a:t>
            </a:r>
            <a:endParaRPr lang="ru-RU" dirty="0"/>
          </a:p>
        </p:txBody>
      </p:sp>
      <p:sp>
        <p:nvSpPr>
          <p:cNvPr id="87" name="Text Placeholder 76">
            <a:extLst>
              <a:ext uri="{FF2B5EF4-FFF2-40B4-BE49-F238E27FC236}">
                <a16:creationId xmlns:a16="http://schemas.microsoft.com/office/drawing/2014/main" xmlns="" id="{FE474046-809E-41C2-A82A-63A59EC94E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9774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AUG</a:t>
            </a:r>
            <a:endParaRPr lang="ru-RU" dirty="0"/>
          </a:p>
        </p:txBody>
      </p:sp>
      <p:sp>
        <p:nvSpPr>
          <p:cNvPr id="88" name="Text Placeholder 76">
            <a:extLst>
              <a:ext uri="{FF2B5EF4-FFF2-40B4-BE49-F238E27FC236}">
                <a16:creationId xmlns:a16="http://schemas.microsoft.com/office/drawing/2014/main" xmlns="" id="{57AE7F50-477B-4B5E-89D9-3CE27F8BDE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26889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MAR</a:t>
            </a:r>
            <a:endParaRPr lang="ru-RU" dirty="0"/>
          </a:p>
        </p:txBody>
      </p:sp>
      <p:sp>
        <p:nvSpPr>
          <p:cNvPr id="89" name="Text Placeholder 76">
            <a:extLst>
              <a:ext uri="{FF2B5EF4-FFF2-40B4-BE49-F238E27FC236}">
                <a16:creationId xmlns:a16="http://schemas.microsoft.com/office/drawing/2014/main" xmlns="" id="{9F4C2F2B-2B5A-4AA7-8AF9-86FD697DC9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8351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SEP</a:t>
            </a:r>
            <a:endParaRPr lang="ru-RU" dirty="0"/>
          </a:p>
        </p:txBody>
      </p:sp>
      <p:sp>
        <p:nvSpPr>
          <p:cNvPr id="90" name="Text Placeholder 76">
            <a:extLst>
              <a:ext uri="{FF2B5EF4-FFF2-40B4-BE49-F238E27FC236}">
                <a16:creationId xmlns:a16="http://schemas.microsoft.com/office/drawing/2014/main" xmlns="" id="{C66035AF-713A-4F11-A3A3-6D662CF569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66928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OCT</a:t>
            </a:r>
            <a:endParaRPr lang="ru-RU" dirty="0"/>
          </a:p>
        </p:txBody>
      </p:sp>
      <p:sp>
        <p:nvSpPr>
          <p:cNvPr id="91" name="Text Placeholder 76">
            <a:extLst>
              <a:ext uri="{FF2B5EF4-FFF2-40B4-BE49-F238E27FC236}">
                <a16:creationId xmlns:a16="http://schemas.microsoft.com/office/drawing/2014/main" xmlns="" id="{A469C081-9B6B-48BC-993C-A6E3B0B19B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5505" y="4471847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NOV</a:t>
            </a:r>
            <a:endParaRPr lang="ru-RU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xmlns="" id="{89B19B41-BDC6-46D8-975C-2D06E14B61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3881" y="183832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94" name="Text Placeholder 92">
            <a:extLst>
              <a:ext uri="{FF2B5EF4-FFF2-40B4-BE49-F238E27FC236}">
                <a16:creationId xmlns:a16="http://schemas.microsoft.com/office/drawing/2014/main" xmlns="" id="{7001B197-A958-4E16-AD2D-63EC156A41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880" y="204201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96" name="Text Placeholder 92">
            <a:extLst>
              <a:ext uri="{FF2B5EF4-FFF2-40B4-BE49-F238E27FC236}">
                <a16:creationId xmlns:a16="http://schemas.microsoft.com/office/drawing/2014/main" xmlns="" id="{88A84FA1-0D73-49A8-A3D2-E005CD4835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7704" y="181927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97" name="Text Placeholder 92">
            <a:extLst>
              <a:ext uri="{FF2B5EF4-FFF2-40B4-BE49-F238E27FC236}">
                <a16:creationId xmlns:a16="http://schemas.microsoft.com/office/drawing/2014/main" xmlns="" id="{1A902C94-49C3-42E7-B3C0-054980C59F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7703" y="204201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98" name="Text Placeholder 92">
            <a:extLst>
              <a:ext uri="{FF2B5EF4-FFF2-40B4-BE49-F238E27FC236}">
                <a16:creationId xmlns:a16="http://schemas.microsoft.com/office/drawing/2014/main" xmlns="" id="{6A588BD3-5A93-4BE0-A97C-3F91F703D8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1527" y="183832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99" name="Text Placeholder 92">
            <a:extLst>
              <a:ext uri="{FF2B5EF4-FFF2-40B4-BE49-F238E27FC236}">
                <a16:creationId xmlns:a16="http://schemas.microsoft.com/office/drawing/2014/main" xmlns="" id="{CF518451-83D4-424A-A603-376701099B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01526" y="204201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4" name="Text Placeholder 92">
            <a:extLst>
              <a:ext uri="{FF2B5EF4-FFF2-40B4-BE49-F238E27FC236}">
                <a16:creationId xmlns:a16="http://schemas.microsoft.com/office/drawing/2014/main" xmlns="" id="{3CB5E2EE-85C4-4CB5-8BE5-865C93896A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88924" y="3218000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5" name="Text Placeholder 92">
            <a:extLst>
              <a:ext uri="{FF2B5EF4-FFF2-40B4-BE49-F238E27FC236}">
                <a16:creationId xmlns:a16="http://schemas.microsoft.com/office/drawing/2014/main" xmlns="" id="{727741F9-FB7A-4DF0-81F7-BC37853C7A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4679" y="3467202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8" name="Text Placeholder 92">
            <a:extLst>
              <a:ext uri="{FF2B5EF4-FFF2-40B4-BE49-F238E27FC236}">
                <a16:creationId xmlns:a16="http://schemas.microsoft.com/office/drawing/2014/main" xmlns="" id="{7D1759ED-E404-427D-B97C-E51C74C374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02493" y="2554775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9" name="Text Placeholder 92">
            <a:extLst>
              <a:ext uri="{FF2B5EF4-FFF2-40B4-BE49-F238E27FC236}">
                <a16:creationId xmlns:a16="http://schemas.microsoft.com/office/drawing/2014/main" xmlns="" id="{F49372DD-8792-4F5E-A97E-777095F8FA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02492" y="2758456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10" name="Text Placeholder 92">
            <a:extLst>
              <a:ext uri="{FF2B5EF4-FFF2-40B4-BE49-F238E27FC236}">
                <a16:creationId xmlns:a16="http://schemas.microsoft.com/office/drawing/2014/main" xmlns="" id="{96DC320A-FF03-4C0F-841F-A1A8376080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19695" y="3277731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11" name="Text Placeholder 92">
            <a:extLst>
              <a:ext uri="{FF2B5EF4-FFF2-40B4-BE49-F238E27FC236}">
                <a16:creationId xmlns:a16="http://schemas.microsoft.com/office/drawing/2014/main" xmlns="" id="{F7EF0281-DC79-47E0-9F16-7739D368B2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419694" y="3481412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14" name="Text Placeholder 92">
            <a:extLst>
              <a:ext uri="{FF2B5EF4-FFF2-40B4-BE49-F238E27FC236}">
                <a16:creationId xmlns:a16="http://schemas.microsoft.com/office/drawing/2014/main" xmlns="" id="{9520F3C5-0987-4517-B0EE-4E412FD9C0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504233" y="3258681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15" name="Text Placeholder 92">
            <a:extLst>
              <a:ext uri="{FF2B5EF4-FFF2-40B4-BE49-F238E27FC236}">
                <a16:creationId xmlns:a16="http://schemas.microsoft.com/office/drawing/2014/main" xmlns="" id="{18B7EE9A-2CF8-4F1B-989E-4D6B081D3F4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504232" y="3462362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20" name="Text Placeholder 92">
            <a:extLst>
              <a:ext uri="{FF2B5EF4-FFF2-40B4-BE49-F238E27FC236}">
                <a16:creationId xmlns:a16="http://schemas.microsoft.com/office/drawing/2014/main" xmlns="" id="{06775BE6-0710-4B20-8C16-DBF3B866006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-132073" y="3565466"/>
            <a:ext cx="1347519" cy="433916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START</a:t>
            </a:r>
          </a:p>
        </p:txBody>
      </p:sp>
      <p:sp>
        <p:nvSpPr>
          <p:cNvPr id="122" name="Text Placeholder 92">
            <a:extLst>
              <a:ext uri="{FF2B5EF4-FFF2-40B4-BE49-F238E27FC236}">
                <a16:creationId xmlns:a16="http://schemas.microsoft.com/office/drawing/2014/main" xmlns="" id="{777F0E57-9D42-4F72-8D6D-4BE03FC71F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45951" y="5384563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124" name="Text Placeholder 92">
            <a:extLst>
              <a:ext uri="{FF2B5EF4-FFF2-40B4-BE49-F238E27FC236}">
                <a16:creationId xmlns:a16="http://schemas.microsoft.com/office/drawing/2014/main" xmlns="" id="{89620B00-4C09-4C77-BB19-F22F0928D3A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083168" y="5402572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Q2</a:t>
            </a:r>
            <a:endParaRPr lang="ru-RU" dirty="0"/>
          </a:p>
        </p:txBody>
      </p:sp>
      <p:sp>
        <p:nvSpPr>
          <p:cNvPr id="126" name="Text Placeholder 92">
            <a:extLst>
              <a:ext uri="{FF2B5EF4-FFF2-40B4-BE49-F238E27FC236}">
                <a16:creationId xmlns:a16="http://schemas.microsoft.com/office/drawing/2014/main" xmlns="" id="{9A2F611C-4E32-4954-A71A-9D325D3635F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62024" y="5357489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accent2">
                    <a:lumMod val="10000"/>
                    <a:lumOff val="9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Q3</a:t>
            </a:r>
            <a:endParaRPr lang="ru-RU" dirty="0"/>
          </a:p>
        </p:txBody>
      </p:sp>
      <p:sp>
        <p:nvSpPr>
          <p:cNvPr id="128" name="Text Placeholder 92">
            <a:extLst>
              <a:ext uri="{FF2B5EF4-FFF2-40B4-BE49-F238E27FC236}">
                <a16:creationId xmlns:a16="http://schemas.microsoft.com/office/drawing/2014/main" xmlns="" id="{ADC5ADB7-1218-43F3-8DF4-23F099ECCE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191146" y="5395540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accent4">
                    <a:lumMod val="10000"/>
                    <a:lumOff val="9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Q4</a:t>
            </a:r>
            <a:endParaRPr lang="ru-RU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93286037-CED0-4B78-A9CB-6061BE424BE4}"/>
              </a:ext>
            </a:extLst>
          </p:cNvPr>
          <p:cNvCxnSpPr>
            <a:cxnSpLocks/>
          </p:cNvCxnSpPr>
          <p:nvPr userDrawn="1"/>
        </p:nvCxnSpPr>
        <p:spPr>
          <a:xfrm>
            <a:off x="8194568" y="3974313"/>
            <a:ext cx="745" cy="49710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5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8544C-41AF-43D3-8C23-6E9AAD99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43E986-18DE-4DD7-ADB9-275F86AF3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A4DF6E-9E4F-403B-B9AA-CC09954C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BD91A-ADAE-4A38-913E-F4653E5A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20D84-5871-4A4D-8378-51D57B45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D02BF-D45A-425D-8468-929035FB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61DC1-8808-4A95-9FA4-4B189A3D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25EF5-B13C-4921-B4AB-72F7E312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7C8B1-0215-4998-9BF7-EB70BC9F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A1526E-B950-402E-BF64-E15013FA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4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1F502-465D-48E4-848B-B80A082C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E6CE41-CDA7-43D8-BB2F-DFF766F1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1F33D0-53E9-4036-9AC7-B36ECCE7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2E5724-D702-4015-A7D7-5719AFE2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D1A2D4-4F61-446B-A4F1-5F0F115E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4537B5-BDE0-49E9-8ED3-3BFA55E1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2A589-2A5F-483B-8A40-01D41688F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514197-A239-4F1D-9E58-F800F727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0E86C1-2C08-4B57-A023-2AB7915E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7E08E-B868-4D08-8802-DC6BA416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18D6FA-1B0C-4163-B1F9-4E2EADE2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478C1-350F-474E-B645-04C97D7F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A6B26E-491D-42C3-9B6E-54B856193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96C581-7F68-4061-9C20-194253CD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BC16AC-E8A9-4CA2-AD7B-14902DE0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E91DAF-D255-4523-B6E6-965347B32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1D343E-B177-4367-88EF-13834AF2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7FAB7D-1B6E-407B-89DA-A6F9A17B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9E69AA-A79D-4398-BBEB-44DC533A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1ADF0-097D-411F-BAC9-A913FED9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47EA71-6F0D-4704-A015-E05A7483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E54B3F-0C50-4DD0-A776-B355151C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C8EAF5-5A5A-4F1F-8D54-FB32225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83B876-A87D-4868-BF45-B7BA384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649164-6DB3-444C-9FF8-ACCAF563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7C0A75-6DE0-4850-BFFB-24C32DD0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  <a:solidFill>
            <a:srgbClr val="0062AC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57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4795" y="6400799"/>
            <a:ext cx="965200" cy="365125"/>
          </a:xfrm>
        </p:spPr>
        <p:txBody>
          <a:bodyPr/>
          <a:lstStyle/>
          <a:p>
            <a:fld id="{3165DFD5-8A19-4E6D-99DA-FEECAF28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1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DD65B-B6C8-4C8A-9D34-3B7D2E6B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1DC592-15B6-43CF-87E4-97E8F7D92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5760C-4C41-4E92-844B-FF30E70A9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1A3883-4A7E-4D76-B436-F2B09E69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FA8719-DAF1-408B-86B7-FDCAB144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7013F8-A97A-4063-9268-59171128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9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35EF1-BD1E-4467-8BF3-30E13872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3315D-59DA-472D-8024-49BDE5BCF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96CDD-AB79-48A1-8D46-92DDAEF49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24232B-F9ED-414A-9A19-206C8C26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34FF-9EEE-4C81-807A-DD788396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0F77F2-75C2-42E9-949C-82F2D294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3721C-1948-47AF-B61A-996E6D99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1CF6A-FEBD-46C9-A84D-EB55AD1C9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0C7C3F-C4EB-47DC-8AB3-84F0991C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992B4-1BA9-4089-8A84-7E6D2C22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D82FC3-E160-4E7D-9C32-69D06A2F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7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C05333-6046-4B80-A6CF-6C982EE86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32040E-9BE8-4DBD-B192-57E1BCF1D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851B7-247D-4D94-863C-051D347E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911B2-9691-4958-A24C-FF7B6193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6687A-DB10-4D2F-820E-17A5535A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74699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384800" cy="5211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384800" cy="5211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990600"/>
            <a:ext cx="5386917" cy="7230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630362"/>
            <a:ext cx="5386917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990600"/>
            <a:ext cx="5389033" cy="7230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630362"/>
            <a:ext cx="5389033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96600" y="6356351"/>
            <a:ext cx="6858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635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C5701A-2868-44EF-AB66-BD7B6CA3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36B4C-0FE4-4F99-9826-5A26A2C58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F31866-37AF-45F5-9B43-B76C0C127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931BC1-257E-460F-9C3E-B36E732B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F9CBAD-7351-460C-988C-23277CC6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Look Ahead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35741"/>
            <a:ext cx="8534400" cy="1730374"/>
          </a:xfrm>
        </p:spPr>
        <p:txBody>
          <a:bodyPr/>
          <a:lstStyle/>
          <a:p>
            <a:r>
              <a:rPr lang="en-US" sz="2000" dirty="0"/>
              <a:t>Eric Belliveau, EEAC Consultant Team</a:t>
            </a:r>
          </a:p>
          <a:p>
            <a:r>
              <a:rPr lang="en-US" dirty="0"/>
              <a:t>January 16, 2019</a:t>
            </a:r>
          </a:p>
          <a:p>
            <a:r>
              <a:rPr lang="en-US" dirty="0"/>
              <a:t>861 Silver Lake Blvd., Dover, DE</a:t>
            </a:r>
          </a:p>
        </p:txBody>
      </p:sp>
    </p:spTree>
    <p:extLst>
      <p:ext uri="{BB962C8B-B14F-4D97-AF65-F5344CB8AC3E}">
        <p14:creationId xmlns:p14="http://schemas.microsoft.com/office/powerpoint/2010/main" val="289497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1">
            <a:extLst>
              <a:ext uri="{FF2B5EF4-FFF2-40B4-BE49-F238E27FC236}">
                <a16:creationId xmlns:a16="http://schemas.microsoft.com/office/drawing/2014/main" xmlns="" id="{DFDA47BC-3069-47F5-8257-24B3B1F76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338EC4-CB00-4475-A382-3BEDED76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59" y="979029"/>
            <a:ext cx="2648371" cy="2655041"/>
          </a:xfrm>
          <a:prstGeom prst="rect">
            <a:avLst/>
          </a:prstGeom>
        </p:spPr>
      </p:pic>
      <p:sp>
        <p:nvSpPr>
          <p:cNvPr id="69" name="Rectangle 63">
            <a:extLst>
              <a:ext uri="{FF2B5EF4-FFF2-40B4-BE49-F238E27FC236}">
                <a16:creationId xmlns:a16="http://schemas.microsoft.com/office/drawing/2014/main" xmlns="" id="{7AE95D8F-9825-4222-8846-E3461598C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58509049-3D9D-4BC5-81BE-56DF771F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  <a:latin typeface="+mj-lt"/>
                <a:cs typeface="+mj-cs"/>
              </a:rPr>
              <a:t>Our Neighbors</a:t>
            </a:r>
          </a:p>
        </p:txBody>
      </p:sp>
      <p:pic>
        <p:nvPicPr>
          <p:cNvPr id="57" name="Content Placeholder 10">
            <a:extLst>
              <a:ext uri="{FF2B5EF4-FFF2-40B4-BE49-F238E27FC236}">
                <a16:creationId xmlns:a16="http://schemas.microsoft.com/office/drawing/2014/main" xmlns="" id="{FB5882C1-BF50-4982-81A7-C3FEFBC6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1117009"/>
            <a:ext cx="2659472" cy="2379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5A31361-C63B-400C-8B9A-D482A06A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43" y="976561"/>
            <a:ext cx="2646677" cy="2659977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942B920A-73AD-402A-8EEF-B88E1A939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00C9EB70-BC82-414A-BF8D-AD7FC6727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9420A2A-01DB-443C-A256-D739940F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9" y="1011298"/>
            <a:ext cx="2648372" cy="263513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217665F-0036-444A-8D4A-33AF36A36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9FF5EA8-85E3-4FC0-980E-FEFA13D90B66}"/>
              </a:ext>
            </a:extLst>
          </p:cNvPr>
          <p:cNvSpPr txBox="1"/>
          <p:nvPr/>
        </p:nvSpPr>
        <p:spPr>
          <a:xfrm>
            <a:off x="3429000" y="3733800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Jersey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D7894DD-BB29-4620-996C-320B44D2899C}"/>
              </a:ext>
            </a:extLst>
          </p:cNvPr>
          <p:cNvSpPr txBox="1"/>
          <p:nvPr/>
        </p:nvSpPr>
        <p:spPr>
          <a:xfrm>
            <a:off x="6404175" y="3772195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Maryland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E201FDD-7225-4BC6-9E22-57681B84AD17}"/>
              </a:ext>
            </a:extLst>
          </p:cNvPr>
          <p:cNvSpPr txBox="1"/>
          <p:nvPr/>
        </p:nvSpPr>
        <p:spPr>
          <a:xfrm>
            <a:off x="9454663" y="3781255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Pennsylvania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423F018-C23A-4EFB-9A6B-96F380941A43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DAC636-2849-466A-AB8C-0FB7A85E0440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A1681E-1EA3-4213-9E74-FD4ABC912461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D9D57FA-F100-4CE6-9E81-826CB0D7A4E2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6481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89707-94CA-494B-B303-CFE96CA5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5" y="246145"/>
            <a:ext cx="5314536" cy="1201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New Jersey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5C1758F-22F9-4866-B51C-8DD41F5F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76" y="1488058"/>
            <a:ext cx="5314543" cy="4964560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Tied for #18 on ACEEE scorecard</a:t>
            </a:r>
          </a:p>
          <a:p>
            <a:pPr lvl="1"/>
            <a:r>
              <a:rPr lang="en-US" dirty="0"/>
              <a:t>EE goal: 1.5%</a:t>
            </a:r>
          </a:p>
          <a:p>
            <a:pPr lvl="1"/>
            <a:r>
              <a:rPr lang="en-US" sz="3000" dirty="0"/>
              <a:t>Among “most improved” in 2018</a:t>
            </a:r>
          </a:p>
          <a:p>
            <a:pPr lvl="1"/>
            <a:r>
              <a:rPr lang="en-US" sz="3000" dirty="0"/>
              <a:t>Increased investment in clean energy</a:t>
            </a:r>
          </a:p>
          <a:p>
            <a:pPr lvl="1"/>
            <a:r>
              <a:rPr lang="en-US" sz="3000" dirty="0"/>
              <a:t>Legislation established</a:t>
            </a:r>
          </a:p>
          <a:p>
            <a:pPr lvl="2"/>
            <a:r>
              <a:rPr lang="en-US" sz="2200" dirty="0"/>
              <a:t>2% electric savings</a:t>
            </a:r>
          </a:p>
          <a:p>
            <a:pPr lvl="2"/>
            <a:r>
              <a:rPr lang="en-US" sz="2200" dirty="0"/>
              <a:t>0.75% gas savings </a:t>
            </a:r>
          </a:p>
          <a:p>
            <a:pPr lvl="2"/>
            <a:r>
              <a:rPr lang="en-US" sz="2200" dirty="0"/>
              <a:t>New energy storage target</a:t>
            </a:r>
          </a:p>
          <a:p>
            <a:pPr lvl="2"/>
            <a:r>
              <a:rPr lang="en-US" sz="2200" dirty="0"/>
              <a:t>Stronger Renewable Portfolio Standard</a:t>
            </a:r>
          </a:p>
          <a:p>
            <a:pPr lvl="2"/>
            <a:r>
              <a:rPr lang="en-US" sz="2200" dirty="0"/>
              <a:t>Commercial benchmarking for buildings &gt; 25,000 sq. ft.</a:t>
            </a:r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3B2CBC1-221A-4FD8-A329-3CEE19BE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74" y="623916"/>
            <a:ext cx="2013355" cy="38349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ED5DD10-A4C6-4F88-90B7-A24BDB100BCE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32B794D-89C2-42F9-850E-ACE70053DBCB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9335FA-9BFA-411A-83F5-0189068764EF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D85861D-1319-45EF-9A2B-1E307EE44D3B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2072531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89707-94CA-494B-B303-CFE96CA5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33" y="397933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Maryland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5C1758F-22F9-4866-B51C-8DD41F5F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723496"/>
            <a:ext cx="5715676" cy="457898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Ranked #10 on ACEEE scorecard</a:t>
            </a:r>
          </a:p>
          <a:p>
            <a:pPr lvl="1"/>
            <a:r>
              <a:rPr lang="en-US" dirty="0"/>
              <a:t>EE goal: 2%</a:t>
            </a:r>
          </a:p>
          <a:p>
            <a:pPr lvl="1"/>
            <a:r>
              <a:rPr lang="en-US" dirty="0"/>
              <a:t>Combined Heat &amp; Power (CHP) policy: treat as efficiency resource </a:t>
            </a:r>
          </a:p>
          <a:p>
            <a:pPr lvl="1"/>
            <a:r>
              <a:rPr lang="en-US" dirty="0"/>
              <a:t>Adopted more stringent building energy codes and improved compliance</a:t>
            </a:r>
          </a:p>
          <a:p>
            <a:pPr lvl="1"/>
            <a:r>
              <a:rPr lang="en-US" dirty="0"/>
              <a:t>Involved efficiency programs in code support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6ECE0-8A16-4B3F-99CE-FD178D22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05" y="1600200"/>
            <a:ext cx="4325552" cy="23460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E85238-8A4B-4DE7-955A-BC48B781293B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A51338-5EF2-4F0D-9524-EEA4D8D99A54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E93A1C4-EBCE-47CB-82AB-3EFCE6BA74A4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365034-6044-470C-9455-0DC55F1FEBCD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358215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89707-94CA-494B-B303-CFE96CA5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33" y="403578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Pennsylvania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5C1758F-22F9-4866-B51C-8DD41F5F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734785"/>
            <a:ext cx="5762978" cy="4578982"/>
          </a:xfrm>
        </p:spPr>
        <p:txBody>
          <a:bodyPr anchor="t">
            <a:normAutofit fontScale="925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Tied for #18 on ACEEE scorecard</a:t>
            </a:r>
          </a:p>
          <a:p>
            <a:pPr lvl="1"/>
            <a:r>
              <a:rPr lang="en-US" dirty="0"/>
              <a:t>EE goal: 0.8%</a:t>
            </a:r>
          </a:p>
          <a:p>
            <a:pPr lvl="1"/>
            <a:r>
              <a:rPr lang="en-US" dirty="0"/>
              <a:t>Updated building code to 2015 IECC</a:t>
            </a:r>
          </a:p>
          <a:p>
            <a:pPr lvl="1"/>
            <a:r>
              <a:rPr lang="en-US" dirty="0"/>
              <a:t>Adopted policies to strengthen low-income programs</a:t>
            </a:r>
          </a:p>
          <a:p>
            <a:pPr lvl="1"/>
            <a:r>
              <a:rPr lang="en-US" dirty="0"/>
              <a:t>5.5% of all savings to come from low-income sector</a:t>
            </a:r>
          </a:p>
          <a:p>
            <a:pPr lvl="2"/>
            <a:r>
              <a:rPr lang="en-US" dirty="0"/>
              <a:t>recognition of non-energy impacts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60AA61-E6DA-4EAD-8C1B-DD59BFBC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148427"/>
            <a:ext cx="4762500" cy="26811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A9D95BD-26FB-496A-9EBB-321BE5067D2E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CB6132-C56F-4D05-A8D6-4E6D3BF3A6CB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1FB1ACB-70AA-4CCA-8DDB-D4C750A887BA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0248063-80F5-4B5F-A285-9BA5F2632763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223841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89707-94CA-494B-B303-CFE96CA5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6" y="365126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Delaware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5C1758F-22F9-4866-B51C-8DD41F5F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38750"/>
            <a:ext cx="5768914" cy="4654124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Ranked #22 on ACEEE scorecard</a:t>
            </a:r>
          </a:p>
          <a:p>
            <a:pPr lvl="1"/>
            <a:r>
              <a:rPr lang="en-US" dirty="0"/>
              <a:t>EE Goal: </a:t>
            </a:r>
          </a:p>
          <a:p>
            <a:pPr lvl="2"/>
            <a:r>
              <a:rPr lang="en-US" i="1" dirty="0"/>
              <a:t>2017</a:t>
            </a:r>
            <a:r>
              <a:rPr lang="en-US" dirty="0"/>
              <a:t>: 0.4%; </a:t>
            </a:r>
            <a:r>
              <a:rPr lang="en-US" i="1" dirty="0"/>
              <a:t>2018</a:t>
            </a:r>
            <a:r>
              <a:rPr lang="en-US" dirty="0"/>
              <a:t>: 0.7%; </a:t>
            </a:r>
            <a:r>
              <a:rPr lang="en-US" i="1" dirty="0"/>
              <a:t>2019</a:t>
            </a:r>
            <a:r>
              <a:rPr lang="en-US" dirty="0"/>
              <a:t>: 1.0%</a:t>
            </a:r>
          </a:p>
          <a:p>
            <a:pPr lvl="1"/>
            <a:r>
              <a:rPr lang="en-US" dirty="0"/>
              <a:t>Suggested Energy Efficiency Priorities for 2019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Continue to build and support unregulated utility energy efficiency programs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Get regulated utility energy efficiency plan approved by the PSC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Complete business plan for a statewide EE entity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Complete potential study and 2020-2023 EE targets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C28926-41A9-4701-A42F-1E213688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793679"/>
            <a:ext cx="2171700" cy="38576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672B34A-062A-4C35-9EED-D8CD60622F43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C4C958-3CDA-4E00-BC49-EF5F3FD21C9B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680B7A0-2B1E-4E1B-8016-9F5D62079541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08A9A6-D6F5-4C24-A741-0F7B9BA6AA68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59505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4F133-59B0-4E90-AE52-FE0FA085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17" y="361702"/>
            <a:ext cx="5095808" cy="16194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Continue to Build and Support Unregulated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Energy Efficiency Programs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4A709FC-1ADC-45CD-856D-3B1A50C58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E67272E-0E66-4396-9C0C-4E154CCE20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ADA4534-B328-4D92-9DA6-8AFCE710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28" y="863660"/>
            <a:ext cx="1100358" cy="687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ED61E1-0D30-4BA2-A9F0-DB74E43D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73" y="2149963"/>
            <a:ext cx="4558309" cy="396316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dirty="0"/>
              <a:t>Diversify EE Program Portfolio</a:t>
            </a:r>
          </a:p>
          <a:p>
            <a:r>
              <a:rPr lang="en-US" sz="2800" dirty="0"/>
              <a:t>Research New Technology and Measures</a:t>
            </a:r>
          </a:p>
          <a:p>
            <a:r>
              <a:rPr lang="en-US" sz="2800" dirty="0"/>
              <a:t>Identify Service Gaps</a:t>
            </a:r>
          </a:p>
          <a:p>
            <a:r>
              <a:rPr lang="en-US" sz="2800" dirty="0"/>
              <a:t>Update Data Management</a:t>
            </a:r>
          </a:p>
          <a:p>
            <a:r>
              <a:rPr lang="en-US" sz="2800" dirty="0"/>
              <a:t>Complete Evaluation, Measurement and Verification (EM&amp;V)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CB8E572-32F0-4C78-B268-2702C859F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FC6224A-7B8A-4699-99DC-A6C9CD617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611C424-EB44-492D-9C48-78BB0D5DC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9156A24-128C-4054-AAFF-F8CA5BA0E7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D3CE1C7-9FF1-4D12-A41B-396CB4AE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68" y="3632225"/>
            <a:ext cx="2287867" cy="89798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934B749-E5A9-4D00-8B54-88DEF5ADE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207" y="473244"/>
            <a:ext cx="2613767" cy="17446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46E8F12-06B4-4D6B-866C-1743B253C8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CC324B9-DFFF-42F1-8D81-AAD42554B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9CE7B0-D377-4DC9-AAD1-0862FF0E6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5386381"/>
            <a:ext cx="2208230" cy="8004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659D197-0024-4794-9EB7-84FEC4DFCB21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969FB1D-7381-4114-8A60-CF9611889019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CE375B-247F-4D8C-AF6E-3FD3C597AE92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40F6D36-14DF-4678-87DD-46C3E5FD10E8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88044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AD237-A98C-4AC8-BFF8-643070C1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>
                <a:solidFill>
                  <a:schemeClr val="tx1"/>
                </a:solidFill>
                <a:latin typeface="+mj-lt"/>
                <a:cs typeface="+mj-cs"/>
              </a:rPr>
              <a:t>Energy Efficiency Plan(s) Approved for Regulated Utilities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6F20B305-EF7A-4EA5-848D-0DA091C57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1" r="1070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A4BD56-D699-4029-BA85-CB30A25AFD03}"/>
              </a:ext>
            </a:extLst>
          </p:cNvPr>
          <p:cNvSpPr/>
          <p:nvPr/>
        </p:nvSpPr>
        <p:spPr>
          <a:xfrm>
            <a:off x="9244808" y="6460069"/>
            <a:ext cx="2936584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282514-633C-47FB-9D2C-6D6E11C14D7F}"/>
              </a:ext>
            </a:extLst>
          </p:cNvPr>
          <p:cNvSpPr/>
          <p:nvPr/>
        </p:nvSpPr>
        <p:spPr>
          <a:xfrm>
            <a:off x="6085390" y="6460070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436410-89D4-40F3-967A-4A1B7C529F6B}"/>
              </a:ext>
            </a:extLst>
          </p:cNvPr>
          <p:cNvSpPr/>
          <p:nvPr/>
        </p:nvSpPr>
        <p:spPr>
          <a:xfrm>
            <a:off x="-10610" y="6460070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1352A8-3816-41E6-879C-008C359984F1}"/>
              </a:ext>
            </a:extLst>
          </p:cNvPr>
          <p:cNvSpPr/>
          <p:nvPr/>
        </p:nvSpPr>
        <p:spPr>
          <a:xfrm>
            <a:off x="3037391" y="6460070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108606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8F1A0-C95C-4EC4-B051-BA447F49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71" y="161936"/>
            <a:ext cx="5120114" cy="1285863"/>
          </a:xfrm>
        </p:spPr>
        <p:txBody>
          <a:bodyPr>
            <a:normAutofit/>
          </a:bodyPr>
          <a:lstStyle/>
          <a:p>
            <a:pPr lvl="2"/>
            <a:r>
              <a:rPr lang="en-US" sz="3200" dirty="0">
                <a:solidFill>
                  <a:schemeClr val="bg1"/>
                </a:solidFill>
              </a:rPr>
              <a:t>Complete Business Plan for a Statewide EE Entity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280A5-18F7-466E-8B33-58F4CF2B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04" y="1676400"/>
            <a:ext cx="5342463" cy="481646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Why?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Improve both savings and cost-effectiveness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Build statewide branding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How?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Develop business case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Opportunities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Potential structure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When?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Complement to / in parallel with potential study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What is potential and how do we best achieve that potential?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1BD04164-2548-4DD1-BE19-8660C2C21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r="2274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DD2C2E-C19A-4AF1-B6CF-84B76287164C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AA6B17-7BC5-4BB5-BF17-77DFA4EC1EF0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B7D197-4D6F-456A-ACA4-7F38AE00F909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C8662-F276-445F-97F9-7CEE938EA199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49644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AC6BC-5187-4306-9398-2B94AE50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071" y="1981200"/>
            <a:ext cx="5714418" cy="2209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2" algn="ctr"/>
            <a:r>
              <a:rPr lang="en-US" sz="3600" b="1" dirty="0">
                <a:solidFill>
                  <a:schemeClr val="bg1"/>
                </a:solidFill>
              </a:rPr>
              <a:t>Complete Potential Study and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2020-2023 Energy Efficiency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Savings Targets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43316BB9-E856-4327-8644-97872872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1"/>
            <a:ext cx="4817807" cy="3733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C36622-CE0C-4E64-9535-FBCE84ACBE45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74E4135-47DA-47D8-A647-03A644450D13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230483-3DED-453D-AFDA-280725600392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AB761C-F870-4279-82F6-CE04AC247870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311770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xmlns="" id="{F0C449F3-F347-415D-BB5F-CF265E996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60" b="635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9AF9F-3C84-4A0E-A37E-12EBBCD9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0" y="144992"/>
            <a:ext cx="2752354" cy="2709275"/>
          </a:xfrm>
          <a:prstGeom prst="ellipse">
            <a:avLst/>
          </a:prstGeom>
          <a:solidFill>
            <a:schemeClr val="bg2"/>
          </a:solidFill>
          <a:ln w="174625" cmpd="thinThick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+mj-lt"/>
                <a:cs typeface="+mj-cs"/>
              </a:rPr>
              <a:t>What Else?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5BD2E6-9E8B-4A8A-BBD9-C5D242B0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B6F070-E011-459E-9CAC-ECE495505A42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7A64CE-E60C-4E23-A1C9-6DFAE6FE665E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55B199-4B7D-4168-8C01-B88E6BA673F1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CF3E31-83FA-4419-8D3E-9B9FA828AC4B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3437372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D30BD-5E0B-4038-B128-AFCA91B4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E4791E-49D7-4192-A6D6-1ADBA4C1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DFD5-8A19-4E6D-99DA-FEECAF2857F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68C5B4-B0F0-4507-9489-8F44E77A79A7}"/>
              </a:ext>
            </a:extLst>
          </p:cNvPr>
          <p:cNvSpPr/>
          <p:nvPr/>
        </p:nvSpPr>
        <p:spPr>
          <a:xfrm>
            <a:off x="443089" y="1723320"/>
            <a:ext cx="10972799" cy="10064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High-level year in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2BC11A-662C-4574-822F-2F09AACE3EC9}"/>
              </a:ext>
            </a:extLst>
          </p:cNvPr>
          <p:cNvSpPr/>
          <p:nvPr/>
        </p:nvSpPr>
        <p:spPr>
          <a:xfrm>
            <a:off x="445912" y="2893131"/>
            <a:ext cx="10969976" cy="10064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Schedule of key dates –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83EF13-C8D2-44C3-A9FD-061C9331DCB2}"/>
              </a:ext>
            </a:extLst>
          </p:cNvPr>
          <p:cNvSpPr/>
          <p:nvPr/>
        </p:nvSpPr>
        <p:spPr>
          <a:xfrm>
            <a:off x="443089" y="4087989"/>
            <a:ext cx="10969975" cy="1006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Assessment of neighboring states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5D023B-116C-4F51-BF58-6A2B88590070}"/>
              </a:ext>
            </a:extLst>
          </p:cNvPr>
          <p:cNvSpPr/>
          <p:nvPr/>
        </p:nvSpPr>
        <p:spPr>
          <a:xfrm>
            <a:off x="457200" y="5257800"/>
            <a:ext cx="10955863" cy="10064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2019 opportunities and key milestones for the EEAC</a:t>
            </a:r>
          </a:p>
        </p:txBody>
      </p:sp>
    </p:spTree>
    <p:extLst>
      <p:ext uri="{BB962C8B-B14F-4D97-AF65-F5344CB8AC3E}">
        <p14:creationId xmlns:p14="http://schemas.microsoft.com/office/powerpoint/2010/main" val="350119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9E829-771E-4A1A-BCDE-3DDC51C7A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Eric Belliveau</a:t>
            </a:r>
            <a:br>
              <a:rPr lang="en-US" dirty="0"/>
            </a:br>
            <a:r>
              <a:rPr lang="en-US" sz="2400" dirty="0"/>
              <a:t>belliveau@optenergy.com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25458A-EAD0-475D-98FC-83DF430C42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4305300" cy="53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1877FA-BE49-4B4E-8599-8D6CBD198D83}"/>
              </a:ext>
            </a:extLst>
          </p:cNvPr>
          <p:cNvSpPr/>
          <p:nvPr/>
        </p:nvSpPr>
        <p:spPr>
          <a:xfrm>
            <a:off x="8763000" y="5638800"/>
            <a:ext cx="3276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26861-2156-4CBC-BD8A-E1AF5EF0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 Year in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D95C12-F53C-4361-9E28-FFA8A92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DFD5-8A19-4E6D-99DA-FEECAF2857FE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C50F67-081E-4042-A6A2-78A47CF4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4188"/>
            <a:ext cx="2700533" cy="1804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AD5E89-8E03-4D36-BC1E-56F878D42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088146"/>
            <a:ext cx="3448050" cy="1248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6949D0-9AD5-4195-90DF-BDC3AC2F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99" y="4434239"/>
            <a:ext cx="2743200" cy="1713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2E3A3E-CCC9-4F55-82AD-D101A3409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478" y="4314596"/>
            <a:ext cx="3457575" cy="1823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AAE422-71E3-4659-A596-B8162B2B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962" y="4112436"/>
            <a:ext cx="3831290" cy="1823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60DFF91-EC45-4DA3-BE6A-BEAB2B232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351" y="1905153"/>
            <a:ext cx="4020702" cy="15808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FB3FDD-C3F8-46AF-AF1C-0ECD087A09A6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2B659BE-61ED-42ED-986C-52EAC439785B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9B47FE-44C9-4CB5-AC3C-8F48B9343C5E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3CCA5C-7063-4D53-BBB7-62AB9537187E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72197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8BFF46C-A8FC-4599-9A5A-9C45865A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1143000"/>
            <a:ext cx="5006336" cy="5410200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Residential</a:t>
            </a:r>
          </a:p>
          <a:p>
            <a:pPr lvl="1"/>
            <a:r>
              <a:rPr lang="en-US" sz="2000" dirty="0"/>
              <a:t>Weatherization Assistance Program (WAP)</a:t>
            </a:r>
          </a:p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Commercial &amp; Industrial</a:t>
            </a:r>
          </a:p>
          <a:p>
            <a:pPr lvl="1"/>
            <a:r>
              <a:rPr lang="en-US" sz="2000" dirty="0"/>
              <a:t>Energy Efficiency Investment Fund (EEIF)</a:t>
            </a:r>
          </a:p>
          <a:p>
            <a:pPr lvl="1"/>
            <a:r>
              <a:rPr lang="en-US" sz="2000" dirty="0"/>
              <a:t>Energy Efficiency Industrial (E2I)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8287CB-4ABB-4632-9B3C-FB6FA41B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4333616" cy="289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5C4AEA-670B-47DC-BFC4-ED0E86E9544D}"/>
              </a:ext>
            </a:extLst>
          </p:cNvPr>
          <p:cNvSpPr txBox="1">
            <a:spLocks/>
          </p:cNvSpPr>
          <p:nvPr/>
        </p:nvSpPr>
        <p:spPr>
          <a:xfrm>
            <a:off x="7010400" y="152400"/>
            <a:ext cx="4262049" cy="721245"/>
          </a:xfrm>
          <a:prstGeom prst="rect">
            <a:avLst/>
          </a:prstGeom>
          <a:solidFill>
            <a:srgbClr val="0062AC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1"/>
                </a:solidFill>
              </a:rPr>
              <a:t>2018 Year in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FF9CAE-29F7-43E0-95DC-70D06DFE5DA4}"/>
              </a:ext>
            </a:extLst>
          </p:cNvPr>
          <p:cNvSpPr/>
          <p:nvPr/>
        </p:nvSpPr>
        <p:spPr>
          <a:xfrm>
            <a:off x="0" y="6492873"/>
            <a:ext cx="2924176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488ECE-F0A0-48CC-A4CC-660E5B0F651E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572A61-5BE0-4BC0-9B11-1D9D7090776C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6635D2E-7829-4014-8CC3-C8B8F8BAAB91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386291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26861-2156-4CBC-BD8A-E1AF5EF0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399" y="120767"/>
            <a:ext cx="4262049" cy="721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2018 Year in Review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8BFF46C-A8FC-4599-9A5A-9C45865A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782" y="1066800"/>
            <a:ext cx="6019218" cy="5670433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Residential</a:t>
            </a:r>
          </a:p>
          <a:p>
            <a:pPr lvl="1"/>
            <a:r>
              <a:rPr lang="en-US" sz="2000" dirty="0"/>
              <a:t>Home Performance with ENERGY STAR</a:t>
            </a:r>
          </a:p>
          <a:p>
            <a:pPr lvl="1"/>
            <a:r>
              <a:rPr lang="en-US" sz="2000" dirty="0"/>
              <a:t>Affordable Multifamily </a:t>
            </a:r>
          </a:p>
          <a:p>
            <a:pPr lvl="1"/>
            <a:r>
              <a:rPr lang="en-US" sz="2000" dirty="0"/>
              <a:t>Zero Energy Modular Homes</a:t>
            </a:r>
          </a:p>
          <a:p>
            <a:pPr lvl="1"/>
            <a:r>
              <a:rPr lang="en-US" sz="2000" dirty="0"/>
              <a:t>Pre-Weatherization Assistance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Commercial, Industrial, and Agricultural</a:t>
            </a:r>
          </a:p>
          <a:p>
            <a:pPr lvl="1"/>
            <a:r>
              <a:rPr lang="en-US" sz="2000" dirty="0"/>
              <a:t>Revolving Loan Fund</a:t>
            </a:r>
          </a:p>
          <a:p>
            <a:pPr lvl="1"/>
            <a:r>
              <a:rPr lang="en-US" sz="2000" dirty="0"/>
              <a:t>Energize Delaware Farm Program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Public and Non-Profits</a:t>
            </a:r>
          </a:p>
          <a:p>
            <a:pPr lvl="1"/>
            <a:r>
              <a:rPr lang="en-US" sz="2000" dirty="0"/>
              <a:t>Low-Interest Revolving Loan</a:t>
            </a:r>
          </a:p>
          <a:p>
            <a:pPr lvl="1"/>
            <a:r>
              <a:rPr lang="en-US" sz="2000" dirty="0"/>
              <a:t>2016 Bond Issue</a:t>
            </a:r>
          </a:p>
          <a:p>
            <a:pPr lvl="1"/>
            <a:r>
              <a:rPr lang="en-US" sz="2000" dirty="0"/>
              <a:t>Delaware Pathways to Green Schools</a:t>
            </a:r>
          </a:p>
          <a:p>
            <a:pPr lvl="1"/>
            <a:r>
              <a:rPr lang="en-US" sz="2000" dirty="0"/>
              <a:t>Energy Assessment Program</a:t>
            </a:r>
          </a:p>
          <a:p>
            <a:pPr lvl="1"/>
            <a:r>
              <a:rPr lang="en-US" sz="2000" dirty="0"/>
              <a:t>Faith Efficiencies Partnership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808035-F8B7-4C68-8D23-9E28D469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9" y="873645"/>
            <a:ext cx="5153316" cy="20261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800DC0-C8F5-4C59-956F-534EBB176D0E}"/>
              </a:ext>
            </a:extLst>
          </p:cNvPr>
          <p:cNvSpPr/>
          <p:nvPr/>
        </p:nvSpPr>
        <p:spPr>
          <a:xfrm>
            <a:off x="0" y="6492873"/>
            <a:ext cx="2924176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EC55F0-0F1E-4CC9-8793-AB41AE3C0C40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6DF8A03-F78C-4DB6-9228-EBCEB3192A5D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AADCE2-5B9F-464F-9BB6-E27BBA3E7EBF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252719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8BFF46C-A8FC-4599-9A5A-9C45865A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1219200"/>
            <a:ext cx="5006336" cy="5334000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Residential</a:t>
            </a:r>
          </a:p>
          <a:p>
            <a:pPr lvl="1"/>
            <a:r>
              <a:rPr lang="en-US" sz="2000" dirty="0"/>
              <a:t>Product Rebates</a:t>
            </a:r>
          </a:p>
          <a:p>
            <a:pPr lvl="1"/>
            <a:r>
              <a:rPr lang="en-US" sz="2000" dirty="0"/>
              <a:t>Product Store</a:t>
            </a:r>
          </a:p>
          <a:p>
            <a:pPr lvl="1"/>
            <a:r>
              <a:rPr lang="en-US" sz="2000" dirty="0"/>
              <a:t>Meter Loan </a:t>
            </a:r>
          </a:p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Commercial &amp; Industrial</a:t>
            </a:r>
          </a:p>
          <a:p>
            <a:pPr lvl="1"/>
            <a:r>
              <a:rPr lang="en-US" sz="2000" dirty="0"/>
              <a:t>Energy Rebates</a:t>
            </a:r>
          </a:p>
          <a:p>
            <a:pPr lvl="1"/>
            <a:r>
              <a:rPr lang="en-US" sz="2000" dirty="0"/>
              <a:t>Custom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E67AB0-800F-4216-9D38-D5166C6A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3" y="772192"/>
            <a:ext cx="5234277" cy="18948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EBE02B2-6C2C-4CBD-859E-A78D8469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52400"/>
            <a:ext cx="4262049" cy="721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2018 Year in Review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335319-44FC-4154-B529-D20262F869F0}"/>
              </a:ext>
            </a:extLst>
          </p:cNvPr>
          <p:cNvSpPr/>
          <p:nvPr/>
        </p:nvSpPr>
        <p:spPr>
          <a:xfrm>
            <a:off x="0" y="6492873"/>
            <a:ext cx="2924176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ABBD16-44E8-435D-B24B-94DBA82A4681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3D39FC-AF67-48E7-B235-41442F796B89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AAD3CA3-AD0A-4D61-9FB3-674F69DF1177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3372056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8BFF46C-A8FC-4599-9A5A-9C45865A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1219200"/>
            <a:ext cx="5006336" cy="533400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Residential</a:t>
            </a:r>
          </a:p>
          <a:p>
            <a:pPr lvl="1"/>
            <a:r>
              <a:rPr lang="en-US" sz="2000" dirty="0"/>
              <a:t>Beat the Peak</a:t>
            </a:r>
          </a:p>
          <a:p>
            <a:pPr lvl="2"/>
            <a:r>
              <a:rPr lang="en-US" sz="2000" dirty="0"/>
              <a:t>NEST $100 credit</a:t>
            </a:r>
          </a:p>
          <a:p>
            <a:pPr lvl="1"/>
            <a:r>
              <a:rPr lang="en-US" sz="2000" dirty="0"/>
              <a:t>Switch and Save Demand Response</a:t>
            </a:r>
          </a:p>
          <a:p>
            <a:pPr lvl="1"/>
            <a:r>
              <a:rPr lang="en-US" sz="2000" dirty="0"/>
              <a:t>Home Energy Suite Education</a:t>
            </a:r>
          </a:p>
          <a:p>
            <a:pPr lvl="1"/>
            <a:r>
              <a:rPr lang="en-US" sz="2000" dirty="0"/>
              <a:t>Energy Insights</a:t>
            </a:r>
          </a:p>
          <a:p>
            <a:pPr lvl="1"/>
            <a:r>
              <a:rPr lang="en-US" sz="2000" dirty="0"/>
              <a:t>CREE LED Discounts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Commercial &amp; Industrial</a:t>
            </a:r>
          </a:p>
          <a:p>
            <a:pPr lvl="1"/>
            <a:r>
              <a:rPr lang="en-US" sz="2000" dirty="0"/>
              <a:t>Beat the Peak</a:t>
            </a:r>
          </a:p>
          <a:p>
            <a:pPr lvl="1"/>
            <a:r>
              <a:rPr lang="en-US" sz="2000" dirty="0"/>
              <a:t>Switch and Save Demand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BE081B-E6B2-4B96-AA60-D707BFE3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9" y="539365"/>
            <a:ext cx="4259278" cy="26610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9CF9317-54CF-4A5A-A7FF-5A61AAD6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52400"/>
            <a:ext cx="4262049" cy="721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2018 Year in Review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517979-43AB-481F-8D47-2D96F8A4699C}"/>
              </a:ext>
            </a:extLst>
          </p:cNvPr>
          <p:cNvSpPr/>
          <p:nvPr/>
        </p:nvSpPr>
        <p:spPr>
          <a:xfrm>
            <a:off x="0" y="6492873"/>
            <a:ext cx="2924176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596D63-B007-4665-9E4D-37D357669D41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8B2CBA-962E-4557-9484-44AFD2D3D2BE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8EF188-2E4B-43FD-ADCB-BA584F90D250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207008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8BFF46C-A8FC-4599-9A5A-9C45865A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1295400"/>
            <a:ext cx="5006336" cy="5257800"/>
          </a:xfrm>
        </p:spPr>
        <p:txBody>
          <a:bodyPr anchor="t">
            <a:normAutofit/>
          </a:bodyPr>
          <a:lstStyle/>
          <a:p>
            <a:r>
              <a:rPr lang="en-US" sz="2000" dirty="0"/>
              <a:t>Waiting for approval from the Public Service Commission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FB2280-EEBC-4638-BD32-96C9EBC1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1" y="484565"/>
            <a:ext cx="3457575" cy="1823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B92082-B89E-4635-BF6F-5BEA6502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96" y="2706419"/>
            <a:ext cx="3831290" cy="18234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0AE657-CE09-4A7B-AB20-75FB3333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52400"/>
            <a:ext cx="4262049" cy="721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2018 Year in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C061E4B-C776-4009-92D2-52B945982C01}"/>
              </a:ext>
            </a:extLst>
          </p:cNvPr>
          <p:cNvSpPr/>
          <p:nvPr/>
        </p:nvSpPr>
        <p:spPr>
          <a:xfrm>
            <a:off x="0" y="6492873"/>
            <a:ext cx="2924176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C14F56-D1DF-46B5-9683-755AF37353AA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4E6E99-A899-4BFA-90D2-1977083DF22F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B90CE65-3668-4793-8F02-69FC39743B70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2678006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D81C728-63C0-455D-83A0-AAEFA4662C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3345" y="4453054"/>
            <a:ext cx="512064" cy="511200"/>
          </a:xfrm>
        </p:spPr>
        <p:txBody>
          <a:bodyPr/>
          <a:lstStyle/>
          <a:p>
            <a:r>
              <a:rPr lang="en-US"/>
              <a:t>JAN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CEABBA18-E17D-48CF-9E66-669FB88E84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5559" y="1740498"/>
            <a:ext cx="1347519" cy="19156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EEAC Mtg.</a:t>
            </a:r>
            <a:endParaRPr lang="ru-RU" b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C7194FB-73D5-401F-B211-EAB60F245F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FEB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A1EEC145-CEE8-40E6-BD87-A2190560F3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MAR</a:t>
            </a:r>
            <a:endParaRPr lang="ru-RU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1CEA1889-172C-4FCD-910E-E71E74CAC2A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347703" y="3138505"/>
            <a:ext cx="1347519" cy="1915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0" dirty="0"/>
              <a:t>EEAC Mtg.</a:t>
            </a:r>
            <a:endParaRPr lang="ru-RU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0DD5136-63CE-40C2-B92D-B35A783C3E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APR</a:t>
            </a:r>
            <a:endParaRPr lang="ru-R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9C256C0A-79CA-475F-AC8B-ADBD1785D9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00400" y="1696003"/>
            <a:ext cx="1347519" cy="19156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DPL Pre-Hearing</a:t>
            </a:r>
            <a:endParaRPr lang="ru-RU" b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969D070-CF40-4F0C-9A6E-9F65C13F5D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MAY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3ABDA7-ECC3-448C-90A5-2A1F1AAE8D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JUN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79776AC-BBEA-45A2-8614-267670F323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JUL</a:t>
            </a:r>
            <a:endParaRPr lang="ru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9E4DCCF7-7042-436D-AF12-634457F614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71655" y="1638085"/>
            <a:ext cx="1347519" cy="19156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EEAC Mtg.</a:t>
            </a:r>
            <a:endParaRPr lang="ru-RU" b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BDE26A9-98E4-4278-9CCA-FDF80D7BCB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AUG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845B16A7-66D7-491E-B411-35DE633BF0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SEP</a:t>
            </a:r>
            <a:endParaRPr lang="ru-RU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0DD0D442-57A3-48A3-9B81-C55887F870E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674453" y="3071325"/>
            <a:ext cx="1347519" cy="19156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EEAC Mtg. </a:t>
            </a:r>
            <a:endParaRPr lang="ru-RU" b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D7A67F9-07A4-4887-965F-8C865CFFF1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OCT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2F98D2FA-E493-4101-AD52-A047BD3A9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NOV</a:t>
            </a:r>
            <a:endParaRPr lang="ru-RU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2762CDA7-30BF-4CCA-8854-A0EEDE3E0D3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365958" y="2361376"/>
            <a:ext cx="1347519" cy="19156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EEAC Mtg. </a:t>
            </a:r>
            <a:endParaRPr lang="ru-RU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1EE1927-7D1B-4EF8-8D12-044F213355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DEC</a:t>
            </a:r>
            <a:endParaRPr lang="ru-RU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54C0AF05-A269-45EE-929A-BC26018538E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/>
              <a:t>Q1</a:t>
            </a:r>
            <a:endParaRPr lang="ru-RU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xmlns="" id="{D8E57D63-075B-4DE0-9ADB-263C468EBD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/>
              <a:t>Q2</a:t>
            </a:r>
            <a:endParaRPr lang="ru-RU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xmlns="" id="{24F6810E-C12A-46BE-A784-B3DDA61EAC4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/>
              <a:t>Q3</a:t>
            </a:r>
            <a:endParaRPr lang="ru-R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0D19C2C1-9969-4248-BF4B-BF5599A3C0B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/>
              <a:t>Q4</a:t>
            </a:r>
            <a:endParaRPr lang="ru-RU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xmlns="" id="{7BAA8F4A-4AD4-4D48-8ECF-5FC0E887D2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37318" y="3218663"/>
            <a:ext cx="1347519" cy="19156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EEAC Mtg.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xmlns="" id="{5816B5C5-745A-4BEB-BD38-7476B145C704}"/>
              </a:ext>
            </a:extLst>
          </p:cNvPr>
          <p:cNvSpPr txBox="1">
            <a:spLocks/>
          </p:cNvSpPr>
          <p:nvPr/>
        </p:nvSpPr>
        <p:spPr>
          <a:xfrm>
            <a:off x="5709913" y="1930104"/>
            <a:ext cx="1347519" cy="404190"/>
          </a:xfrm>
          <a:prstGeom prst="rect">
            <a:avLst/>
          </a:prstGeom>
        </p:spPr>
        <p:txBody>
          <a:bodyPr vert="horz" lIns="180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3-Year Target Setting Starts</a:t>
            </a:r>
            <a:endParaRPr lang="ru-RU" b="0" dirty="0"/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xmlns="" id="{94675FD1-9101-430E-9944-E454E89D4DEE}"/>
              </a:ext>
            </a:extLst>
          </p:cNvPr>
          <p:cNvSpPr txBox="1">
            <a:spLocks/>
          </p:cNvSpPr>
          <p:nvPr/>
        </p:nvSpPr>
        <p:spPr>
          <a:xfrm>
            <a:off x="9124848" y="2610036"/>
            <a:ext cx="1347519" cy="404190"/>
          </a:xfrm>
          <a:prstGeom prst="rect">
            <a:avLst/>
          </a:prstGeom>
        </p:spPr>
        <p:txBody>
          <a:bodyPr vert="horz" lIns="180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Vote on 3-year Targets</a:t>
            </a:r>
            <a:endParaRPr lang="ru-RU" b="0" dirty="0"/>
          </a:p>
        </p:txBody>
      </p:sp>
      <p:sp>
        <p:nvSpPr>
          <p:cNvPr id="74" name="Text Placeholder 21">
            <a:extLst>
              <a:ext uri="{FF2B5EF4-FFF2-40B4-BE49-F238E27FC236}">
                <a16:creationId xmlns:a16="http://schemas.microsoft.com/office/drawing/2014/main" xmlns="" id="{0F88C80F-8666-42E0-BFD7-94755974AE47}"/>
              </a:ext>
            </a:extLst>
          </p:cNvPr>
          <p:cNvSpPr txBox="1">
            <a:spLocks/>
          </p:cNvSpPr>
          <p:nvPr/>
        </p:nvSpPr>
        <p:spPr>
          <a:xfrm>
            <a:off x="7459737" y="3359882"/>
            <a:ext cx="1347519" cy="404190"/>
          </a:xfrm>
          <a:prstGeom prst="rect">
            <a:avLst/>
          </a:prstGeom>
        </p:spPr>
        <p:txBody>
          <a:bodyPr vert="horz" lIns="180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3-Year Target Planning</a:t>
            </a:r>
            <a:endParaRPr lang="ru-RU" b="0" dirty="0"/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xmlns="" id="{931C9A4C-B837-4109-805B-691F2A8368A1}"/>
              </a:ext>
            </a:extLst>
          </p:cNvPr>
          <p:cNvSpPr txBox="1">
            <a:spLocks/>
          </p:cNvSpPr>
          <p:nvPr/>
        </p:nvSpPr>
        <p:spPr>
          <a:xfrm>
            <a:off x="2392384" y="3410225"/>
            <a:ext cx="1347519" cy="191562"/>
          </a:xfrm>
          <a:prstGeom prst="rect">
            <a:avLst/>
          </a:prstGeom>
        </p:spPr>
        <p:txBody>
          <a:bodyPr vert="horz" lIns="18000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Annual Report </a:t>
            </a:r>
            <a:endParaRPr lang="ru-RU" b="0" dirty="0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xmlns="" id="{104BC437-0AF6-4076-8AD5-042DEC2E65B0}"/>
              </a:ext>
            </a:extLst>
          </p:cNvPr>
          <p:cNvSpPr txBox="1">
            <a:spLocks/>
          </p:cNvSpPr>
          <p:nvPr/>
        </p:nvSpPr>
        <p:spPr>
          <a:xfrm>
            <a:off x="2327947" y="3668291"/>
            <a:ext cx="1347519" cy="191562"/>
          </a:xfrm>
          <a:prstGeom prst="rect">
            <a:avLst/>
          </a:prstGeom>
        </p:spPr>
        <p:txBody>
          <a:bodyPr vert="horz" lIns="18000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Snap Shots</a:t>
            </a:r>
            <a:endParaRPr lang="ru-RU" b="0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DDB3A156-5B0C-480C-B023-47ECD0C62EE1}"/>
              </a:ext>
            </a:extLst>
          </p:cNvPr>
          <p:cNvSpPr txBox="1">
            <a:spLocks/>
          </p:cNvSpPr>
          <p:nvPr/>
        </p:nvSpPr>
        <p:spPr>
          <a:xfrm>
            <a:off x="9124848" y="3071325"/>
            <a:ext cx="1347519" cy="191562"/>
          </a:xfrm>
          <a:prstGeom prst="rect">
            <a:avLst/>
          </a:prstGeom>
        </p:spPr>
        <p:txBody>
          <a:bodyPr vert="horz" lIns="18000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Snap Shots</a:t>
            </a:r>
            <a:endParaRPr lang="ru-RU" b="0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xmlns="" id="{E32064A4-F541-4D6D-AB8C-516D25C2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8147AF2A-D390-488D-ABDC-8B2E9D97F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563562"/>
          </a:xfrm>
          <a:prstGeom prst="rect">
            <a:avLst/>
          </a:prstGeom>
          <a:solidFill>
            <a:srgbClr val="0062AC"/>
          </a:solidFill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2019 Schedule of Key Dates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E93E87F-4635-41FE-B4A7-8B98CB5421E7}"/>
              </a:ext>
            </a:extLst>
          </p:cNvPr>
          <p:cNvSpPr/>
          <p:nvPr/>
        </p:nvSpPr>
        <p:spPr>
          <a:xfrm>
            <a:off x="0" y="6492875"/>
            <a:ext cx="2924176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Year in Review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AF3559D-8529-46E0-939C-E3D565EF57D1}"/>
              </a:ext>
            </a:extLst>
          </p:cNvPr>
          <p:cNvSpPr/>
          <p:nvPr/>
        </p:nvSpPr>
        <p:spPr>
          <a:xfrm>
            <a:off x="3048001" y="6492875"/>
            <a:ext cx="2924174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Key Dates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3D10DAA-B5CB-4268-9A3A-E5DED807CA98}"/>
              </a:ext>
            </a:extLst>
          </p:cNvPr>
          <p:cNvSpPr/>
          <p:nvPr/>
        </p:nvSpPr>
        <p:spPr>
          <a:xfrm>
            <a:off x="9255418" y="6492874"/>
            <a:ext cx="293658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2019 Opportunities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DED812D-0A4E-4AF4-956F-E367B9DD373C}"/>
              </a:ext>
            </a:extLst>
          </p:cNvPr>
          <p:cNvSpPr/>
          <p:nvPr/>
        </p:nvSpPr>
        <p:spPr>
          <a:xfrm>
            <a:off x="6096000" y="6492875"/>
            <a:ext cx="3035593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Assessment of Neighbors</a:t>
            </a:r>
          </a:p>
        </p:txBody>
      </p:sp>
    </p:spTree>
    <p:extLst>
      <p:ext uri="{BB962C8B-B14F-4D97-AF65-F5344CB8AC3E}">
        <p14:creationId xmlns:p14="http://schemas.microsoft.com/office/powerpoint/2010/main" val="260932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3A276C52A0D45919D4C999CE0E7FA" ma:contentTypeVersion="1" ma:contentTypeDescription="Create a new document." ma:contentTypeScope="" ma:versionID="2a933ec45cd858ea85a151cebf1b86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3002097edcb3c8452170fb2c50d64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CFD22C-B1CE-4619-8E37-BB722BE1AAE4}"/>
</file>

<file path=customXml/itemProps2.xml><?xml version="1.0" encoding="utf-8"?>
<ds:datastoreItem xmlns:ds="http://schemas.openxmlformats.org/officeDocument/2006/customXml" ds:itemID="{222E1326-C533-438E-ACA2-9B4DB52E38CD}"/>
</file>

<file path=customXml/itemProps3.xml><?xml version="1.0" encoding="utf-8"?>
<ds:datastoreItem xmlns:ds="http://schemas.openxmlformats.org/officeDocument/2006/customXml" ds:itemID="{C7FC5D53-7063-42E1-8A23-06C99747A53E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720</Words>
  <Application>Microsoft Office PowerPoint</Application>
  <PresentationFormat>Custom</PresentationFormat>
  <Paragraphs>212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A Look Ahead</vt:lpstr>
      <vt:lpstr>Overview</vt:lpstr>
      <vt:lpstr>2018 Year in Review</vt:lpstr>
      <vt:lpstr>PowerPoint Presentation</vt:lpstr>
      <vt:lpstr>2018 Year in Review</vt:lpstr>
      <vt:lpstr>2018 Year in Review</vt:lpstr>
      <vt:lpstr>2018 Year in Review</vt:lpstr>
      <vt:lpstr>2018 Year in Review</vt:lpstr>
      <vt:lpstr>PowerPoint Presentation</vt:lpstr>
      <vt:lpstr>Our Neighbors</vt:lpstr>
      <vt:lpstr>New Jersey</vt:lpstr>
      <vt:lpstr>Maryland</vt:lpstr>
      <vt:lpstr>Pennsylvania</vt:lpstr>
      <vt:lpstr>Delaware</vt:lpstr>
      <vt:lpstr>Continue to Build and Support Unregulated  Energy Efficiency Programs</vt:lpstr>
      <vt:lpstr>Energy Efficiency Plan(s) Approved for Regulated Utilities</vt:lpstr>
      <vt:lpstr>Complete Business Plan for a Statewide EE Entity</vt:lpstr>
      <vt:lpstr>Complete Potential Study and  2020-2023 Energy Efficiency  Savings Targets </vt:lpstr>
      <vt:lpstr>What Else?</vt:lpstr>
      <vt:lpstr>Eric Belliveau belliveau@optenergy.com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Ahead</dc:title>
  <dc:creator>Mark Kravatz</dc:creator>
  <cp:lastModifiedBy>Synoski Edward (DNREC)</cp:lastModifiedBy>
  <cp:revision>3</cp:revision>
  <dcterms:created xsi:type="dcterms:W3CDTF">2019-01-14T17:46:26Z</dcterms:created>
  <dcterms:modified xsi:type="dcterms:W3CDTF">2019-01-15T17:26:32Z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0x0101006043A276C52A0D45919D4C999CE0E7FA</vt:lpwstr>
  </property>
</Properties>
</file>