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9" r:id="rId9"/>
    <p:sldId id="263" r:id="rId10"/>
    <p:sldId id="270" r:id="rId11"/>
    <p:sldId id="264" r:id="rId12"/>
    <p:sldId id="265" r:id="rId13"/>
    <p:sldId id="267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E41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9833-9B3A-4C1C-833D-F2E5F23A6B68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E14F-83BF-4D1F-AD3D-7F06E82FD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2362201"/>
            <a:ext cx="10363200" cy="147002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2327" y="3810000"/>
            <a:ext cx="85344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096000"/>
            <a:ext cx="2463800" cy="30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88325"/>
            <a:ext cx="2362200" cy="12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1"/>
            <a:ext cx="10972800" cy="5135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  <a:solidFill>
            <a:srgbClr val="0062AC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4795" y="6400799"/>
            <a:ext cx="965200" cy="365125"/>
          </a:xfrm>
        </p:spPr>
        <p:txBody>
          <a:bodyPr/>
          <a:lstStyle/>
          <a:p>
            <a:fld id="{3165DFD5-8A19-4E6D-99DA-FEECAF285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1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74699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990600"/>
            <a:ext cx="5386917" cy="7230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1630362"/>
            <a:ext cx="5386917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990600"/>
            <a:ext cx="5389033" cy="7230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630362"/>
            <a:ext cx="5389033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96600" y="6356351"/>
            <a:ext cx="6858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7620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0400" y="6356351"/>
            <a:ext cx="762000" cy="365125"/>
          </a:xfrm>
        </p:spPr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  <a:solidFill>
            <a:srgbClr val="0062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35635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278A-DF15-41DE-B98E-10CBE169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600"/>
            <a:ext cx="10363200" cy="1470025"/>
          </a:xfrm>
          <a:solidFill>
            <a:srgbClr val="0062A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Low-Global Warming Potential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Refrigerants Program</a:t>
            </a:r>
          </a:p>
        </p:txBody>
      </p:sp>
    </p:spTree>
    <p:extLst>
      <p:ext uri="{BB962C8B-B14F-4D97-AF65-F5344CB8AC3E}">
        <p14:creationId xmlns:p14="http://schemas.microsoft.com/office/powerpoint/2010/main" val="289497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30551-3FCE-4A2B-925D-0BBE80AB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Delaware Market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7CEDAB2-F7E3-488E-A737-72F50E92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Quantify current refrigerant mix in use in Delaware </a:t>
            </a:r>
          </a:p>
          <a:p>
            <a:pPr lvl="1"/>
            <a:r>
              <a:rPr lang="en-US" sz="2000" dirty="0"/>
              <a:t>Assess level of interest in low-GWP refrigerant incentives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39C959-E035-4664-9F60-A9E88D6B6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2" r="1033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BD166C-4B9B-4BD4-BFBB-7AC5E94B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165DFD5-8A19-4E6D-99DA-FEECAF2857FE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6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Delaware Market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914400"/>
            <a:ext cx="5386917" cy="723042"/>
          </a:xfrm>
        </p:spPr>
        <p:txBody>
          <a:bodyPr/>
          <a:lstStyle/>
          <a:p>
            <a:r>
              <a:rPr lang="en-US" u="sng" dirty="0"/>
              <a:t>Large Firm Outreach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April – </a:t>
            </a:r>
            <a:r>
              <a:rPr lang="en-US" dirty="0"/>
              <a:t>Build list of largest refrigerant systems in DE (~10-25 total)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May – </a:t>
            </a:r>
            <a:r>
              <a:rPr lang="en-US" dirty="0"/>
              <a:t>Directly contact each facility to understand current refrigerant system and, if not already low-GWP, interest level in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June – </a:t>
            </a:r>
            <a:r>
              <a:rPr lang="en-US" dirty="0"/>
              <a:t>Synthesize findings, adjust estimate of annual program throughput &amp; budget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914400"/>
            <a:ext cx="5389033" cy="723042"/>
          </a:xfrm>
        </p:spPr>
        <p:txBody>
          <a:bodyPr/>
          <a:lstStyle/>
          <a:p>
            <a:r>
              <a:rPr lang="en-US" u="sng" dirty="0"/>
              <a:t>Survey for Interest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April/May – </a:t>
            </a:r>
            <a:r>
              <a:rPr lang="en-US" dirty="0"/>
              <a:t>Develop online/phone survey to gather information from small businesses about refrigeration systems (current and low-GWP interest)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June/July – </a:t>
            </a:r>
            <a:r>
              <a:rPr lang="en-US" dirty="0"/>
              <a:t>Use this survey instrument to gather a statistically significant sample of refrigerant systems and owners’ interests in low-GWP alternatives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Refrigerant System Retrofit Costs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One area with limited information is the full costs of retrofitting to low-GWP refrigerants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Many potential customers will also lack this information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DNREC can help remove this barrier by gathering information from manufacturers, contractors, and other geographies where these systems are more common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1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Verify Leak Rates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Program will initially launch using deemed savings based on past refrigerant recharge purchases, and low-GWP leak data from manufacturers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Once systems that received incentive $$ come online: Tracking actual system leak rates can be used to refine deemed savings algorithm, or to begin paying incentives based on actual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65DFD5-8A19-4E6D-99DA-FEECAF2857F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86354E-48D4-4C3E-A33F-4EA24901C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73" r="18334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190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6449E1-B253-4030-909A-55741239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DFD5-8A19-4E6D-99DA-FEECAF2857FE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C8B002B-F360-4464-BE1C-ED45AA5D2C3F}"/>
              </a:ext>
            </a:extLst>
          </p:cNvPr>
          <p:cNvCxnSpPr>
            <a:cxnSpLocks/>
            <a:stCxn id="113" idx="0"/>
          </p:cNvCxnSpPr>
          <p:nvPr/>
        </p:nvCxnSpPr>
        <p:spPr>
          <a:xfrm flipH="1" flipV="1">
            <a:off x="3289543" y="1303545"/>
            <a:ext cx="24083" cy="23178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CB633623-F041-4A92-8C60-C374E0799666}"/>
              </a:ext>
            </a:extLst>
          </p:cNvPr>
          <p:cNvSpPr/>
          <p:nvPr/>
        </p:nvSpPr>
        <p:spPr>
          <a:xfrm>
            <a:off x="89722" y="3867439"/>
            <a:ext cx="12103835" cy="516143"/>
          </a:xfrm>
          <a:prstGeom prst="rightArrow">
            <a:avLst/>
          </a:prstGeom>
          <a:gradFill flip="none" rotWithShape="1">
            <a:gsLst>
              <a:gs pos="84000">
                <a:srgbClr val="783284"/>
              </a:gs>
              <a:gs pos="69000">
                <a:schemeClr val="accent4"/>
              </a:gs>
              <a:gs pos="52000">
                <a:schemeClr val="tx2">
                  <a:lumMod val="60000"/>
                  <a:lumOff val="40000"/>
                </a:schemeClr>
              </a:gs>
              <a:gs pos="0">
                <a:srgbClr val="92D050"/>
              </a:gs>
              <a:gs pos="11000">
                <a:srgbClr val="328E4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2DEEEE20-3145-42CA-A2C0-171E85590BA3}"/>
              </a:ext>
            </a:extLst>
          </p:cNvPr>
          <p:cNvSpPr/>
          <p:nvPr/>
        </p:nvSpPr>
        <p:spPr>
          <a:xfrm rot="5400000">
            <a:off x="7802828" y="2966689"/>
            <a:ext cx="362663" cy="3505200"/>
          </a:xfrm>
          <a:prstGeom prst="rightBrace">
            <a:avLst>
              <a:gd name="adj1" fmla="val 8333"/>
              <a:gd name="adj2" fmla="val 493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6DEEC9E-B76B-4979-9073-CF32DB702178}"/>
              </a:ext>
            </a:extLst>
          </p:cNvPr>
          <p:cNvSpPr txBox="1"/>
          <p:nvPr/>
        </p:nvSpPr>
        <p:spPr>
          <a:xfrm>
            <a:off x="870866" y="4948111"/>
            <a:ext cx="52892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Gather further information about market potential,   customer and contractor interest and awareness, typical installation costs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71CFA9B-A6FB-4F1B-8C87-1947B4AF8817}"/>
              </a:ext>
            </a:extLst>
          </p:cNvPr>
          <p:cNvCxnSpPr>
            <a:cxnSpLocks/>
            <a:stCxn id="121" idx="0"/>
          </p:cNvCxnSpPr>
          <p:nvPr/>
        </p:nvCxnSpPr>
        <p:spPr>
          <a:xfrm flipH="1" flipV="1">
            <a:off x="1437147" y="1347205"/>
            <a:ext cx="6459" cy="224023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ight Brace 55">
            <a:extLst>
              <a:ext uri="{FF2B5EF4-FFF2-40B4-BE49-F238E27FC236}">
                <a16:creationId xmlns:a16="http://schemas.microsoft.com/office/drawing/2014/main" xmlns="" id="{D66C6355-A131-4728-814F-D5D619D14722}"/>
              </a:ext>
            </a:extLst>
          </p:cNvPr>
          <p:cNvSpPr/>
          <p:nvPr/>
        </p:nvSpPr>
        <p:spPr>
          <a:xfrm rot="5400000">
            <a:off x="3244771" y="2056783"/>
            <a:ext cx="362665" cy="533979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F03F982-5B24-4A26-B1C1-5446753D5D9F}"/>
              </a:ext>
            </a:extLst>
          </p:cNvPr>
          <p:cNvSpPr txBox="1"/>
          <p:nvPr/>
        </p:nvSpPr>
        <p:spPr>
          <a:xfrm>
            <a:off x="6174378" y="4966809"/>
            <a:ext cx="361956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estimated funding need, program potential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Allocate funding to training and outreach, if needed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xmlns="" id="{ED409B01-0406-410F-982D-DF69B4AA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6" y="-5820"/>
            <a:ext cx="11210925" cy="744836"/>
          </a:xfrm>
          <a:solidFill>
            <a:srgbClr val="0062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  <a:cs typeface="+mj-cs"/>
              </a:rPr>
              <a:t>Delaware 2019 HFC Program Development Schedule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035C6AA5-03BB-4518-AB5C-03620DAFF068}"/>
              </a:ext>
            </a:extLst>
          </p:cNvPr>
          <p:cNvCxnSpPr>
            <a:cxnSpLocks/>
            <a:stCxn id="115" idx="0"/>
          </p:cNvCxnSpPr>
          <p:nvPr/>
        </p:nvCxnSpPr>
        <p:spPr>
          <a:xfrm flipH="1" flipV="1">
            <a:off x="5210124" y="1332330"/>
            <a:ext cx="92" cy="230195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2F201694-38D8-457F-8BBE-538C14733481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7126131" y="1212528"/>
            <a:ext cx="50851" cy="2442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271875ED-7C9E-4FA1-A102-E807CA05C27B}"/>
              </a:ext>
            </a:extLst>
          </p:cNvPr>
          <p:cNvCxnSpPr>
            <a:cxnSpLocks/>
          </p:cNvCxnSpPr>
          <p:nvPr/>
        </p:nvCxnSpPr>
        <p:spPr>
          <a:xfrm flipV="1">
            <a:off x="8991600" y="1522061"/>
            <a:ext cx="0" cy="208179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090F9032-A1A8-4FA5-A9C8-B2341CB744D9}"/>
              </a:ext>
            </a:extLst>
          </p:cNvPr>
          <p:cNvCxnSpPr>
            <a:cxnSpLocks/>
          </p:cNvCxnSpPr>
          <p:nvPr/>
        </p:nvCxnSpPr>
        <p:spPr>
          <a:xfrm flipV="1">
            <a:off x="10820400" y="1505646"/>
            <a:ext cx="0" cy="208179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E6DBC31-E47F-4088-9686-ACAF0D07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632" y="3587441"/>
            <a:ext cx="1087536" cy="1087536"/>
          </a:xfrm>
          <a:prstGeom prst="rect">
            <a:avLst/>
          </a:prstGeom>
        </p:spPr>
      </p:pic>
      <p:sp>
        <p:nvSpPr>
          <p:cNvPr id="113" name="Text Placeholder 8">
            <a:extLst>
              <a:ext uri="{FF2B5EF4-FFF2-40B4-BE49-F238E27FC236}">
                <a16:creationId xmlns:a16="http://schemas.microsoft.com/office/drawing/2014/main" xmlns="" id="{106E260A-6B73-4483-8F8B-5B22E648BFDF}"/>
              </a:ext>
            </a:extLst>
          </p:cNvPr>
          <p:cNvSpPr>
            <a:spLocks noGrp="1"/>
          </p:cNvSpPr>
          <p:nvPr/>
        </p:nvSpPr>
        <p:spPr>
          <a:xfrm>
            <a:off x="2803290" y="3621363"/>
            <a:ext cx="1020671" cy="997662"/>
          </a:xfrm>
          <a:prstGeom prst="ellipse">
            <a:avLst/>
          </a:prstGeom>
          <a:solidFill>
            <a:srgbClr val="FFFFFF"/>
          </a:solidFill>
          <a:ln w="72390">
            <a:solidFill>
              <a:srgbClr val="217844"/>
            </a:solidFill>
          </a:ln>
        </p:spPr>
        <p:txBody>
          <a:bodyPr vert="horz" lIns="0" tIns="0" rIns="0" bIns="0" rtlCol="0" anchor="ctr" anchorCtr="0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>
                <a:solidFill>
                  <a:srgbClr val="454D55"/>
                </a:solidFill>
                <a:effectLst/>
                <a:latin typeface="Franklin Gothic Demi" panose="020B0703020102020204" pitchFamily="34" charset="0"/>
                <a:ea typeface="+mn-ea"/>
                <a:cs typeface="+mn-cs"/>
              </a:rPr>
              <a:t>May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Text Placeholder 9">
            <a:extLst>
              <a:ext uri="{FF2B5EF4-FFF2-40B4-BE49-F238E27FC236}">
                <a16:creationId xmlns:a16="http://schemas.microsoft.com/office/drawing/2014/main" xmlns="" id="{FBFE5867-12BF-4D55-84F8-8264F3A71909}"/>
              </a:ext>
            </a:extLst>
          </p:cNvPr>
          <p:cNvSpPr>
            <a:spLocks noGrp="1"/>
          </p:cNvSpPr>
          <p:nvPr/>
        </p:nvSpPr>
        <p:spPr>
          <a:xfrm>
            <a:off x="4716492" y="3634284"/>
            <a:ext cx="987448" cy="967234"/>
          </a:xfrm>
          <a:prstGeom prst="ellipse">
            <a:avLst/>
          </a:prstGeom>
          <a:solidFill>
            <a:srgbClr val="FFFFFF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1200">
                <a:solidFill>
                  <a:srgbClr val="454D55"/>
                </a:solidFill>
                <a:effectLst/>
                <a:latin typeface="Franklin Gothic Demi" panose="020B0703020102020204" pitchFamily="34" charset="0"/>
                <a:ea typeface="+mn-ea"/>
                <a:cs typeface="+mn-cs"/>
              </a:rPr>
              <a:t>Jun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Text Placeholder 14">
            <a:extLst>
              <a:ext uri="{FF2B5EF4-FFF2-40B4-BE49-F238E27FC236}">
                <a16:creationId xmlns:a16="http://schemas.microsoft.com/office/drawing/2014/main" xmlns="" id="{CDDFF132-912B-4B2B-B3E5-D1AB199B58C1}"/>
              </a:ext>
            </a:extLst>
          </p:cNvPr>
          <p:cNvSpPr>
            <a:spLocks noGrp="1"/>
          </p:cNvSpPr>
          <p:nvPr/>
        </p:nvSpPr>
        <p:spPr>
          <a:xfrm>
            <a:off x="6680780" y="3655135"/>
            <a:ext cx="992404" cy="952148"/>
          </a:xfrm>
          <a:prstGeom prst="ellipse">
            <a:avLst/>
          </a:prstGeom>
          <a:solidFill>
            <a:schemeClr val="bg1"/>
          </a:solidFill>
          <a:ln w="72390">
            <a:solidFill>
              <a:srgbClr val="5230B2"/>
            </a:solidFill>
          </a:ln>
        </p:spPr>
        <p:txBody>
          <a:bodyPr vert="horz" lIns="0" tIns="0" rIns="0" bIns="0" rtlCol="0" anchor="ctr" anchorCtr="0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1200">
                <a:solidFill>
                  <a:srgbClr val="454D55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Text Placeholder 11">
            <a:extLst>
              <a:ext uri="{FF2B5EF4-FFF2-40B4-BE49-F238E27FC236}">
                <a16:creationId xmlns:a16="http://schemas.microsoft.com/office/drawing/2014/main" xmlns="" id="{0950DBC3-6438-47ED-BA7E-BBD7E08290D1}"/>
              </a:ext>
            </a:extLst>
          </p:cNvPr>
          <p:cNvSpPr>
            <a:spLocks noGrp="1"/>
          </p:cNvSpPr>
          <p:nvPr/>
        </p:nvSpPr>
        <p:spPr>
          <a:xfrm>
            <a:off x="8518559" y="3619407"/>
            <a:ext cx="1029959" cy="998804"/>
          </a:xfrm>
          <a:prstGeom prst="ellipse">
            <a:avLst/>
          </a:prstGeom>
          <a:solidFill>
            <a:schemeClr val="bg1"/>
          </a:solidFill>
          <a:ln w="72390">
            <a:solidFill>
              <a:srgbClr val="8D0BB1"/>
            </a:solidFill>
          </a:ln>
        </p:spPr>
        <p:txBody>
          <a:bodyPr vert="horz" lIns="0" tIns="0" rIns="0" bIns="0" rtlCol="0" anchor="ctr" anchorCtr="0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1200">
                <a:solidFill>
                  <a:srgbClr val="454D55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5B723C4F-F4C7-4129-B811-F14CD9E82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99" y="3587441"/>
            <a:ext cx="1121813" cy="1110880"/>
          </a:xfrm>
          <a:prstGeom prst="rect">
            <a:avLst/>
          </a:prstGeom>
        </p:spPr>
      </p:pic>
      <p:sp>
        <p:nvSpPr>
          <p:cNvPr id="126" name="Right Brace 125">
            <a:extLst>
              <a:ext uri="{FF2B5EF4-FFF2-40B4-BE49-F238E27FC236}">
                <a16:creationId xmlns:a16="http://schemas.microsoft.com/office/drawing/2014/main" xmlns="" id="{C709670A-F0DF-4304-B1FF-3E9578106BD4}"/>
              </a:ext>
            </a:extLst>
          </p:cNvPr>
          <p:cNvSpPr/>
          <p:nvPr/>
        </p:nvSpPr>
        <p:spPr>
          <a:xfrm rot="5400000">
            <a:off x="10817487" y="3685960"/>
            <a:ext cx="362663" cy="2033240"/>
          </a:xfrm>
          <a:prstGeom prst="rightBrace">
            <a:avLst>
              <a:gd name="adj1" fmla="val 8333"/>
              <a:gd name="adj2" fmla="val 493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1280C7E-CE3A-4FF3-A744-87A222882F63}"/>
              </a:ext>
            </a:extLst>
          </p:cNvPr>
          <p:cNvSpPr txBox="1"/>
          <p:nvPr/>
        </p:nvSpPr>
        <p:spPr>
          <a:xfrm>
            <a:off x="9914340" y="4941658"/>
            <a:ext cx="2192332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Launch Program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Provide Training Materials and Sessions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Create Mgmt. plan for beyond 2019</a:t>
            </a:r>
          </a:p>
          <a:p>
            <a:pPr algn="ctr"/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D3C2575-27F6-47ED-9B2B-EE43AE2791DF}"/>
              </a:ext>
            </a:extLst>
          </p:cNvPr>
          <p:cNvSpPr txBox="1"/>
          <p:nvPr/>
        </p:nvSpPr>
        <p:spPr>
          <a:xfrm>
            <a:off x="695489" y="813175"/>
            <a:ext cx="14095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Develop interview guide for workforce research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F74840D9-073C-4DAD-BF40-7EAE9CBFF740}"/>
              </a:ext>
            </a:extLst>
          </p:cNvPr>
          <p:cNvSpPr txBox="1"/>
          <p:nvPr/>
        </p:nvSpPr>
        <p:spPr>
          <a:xfrm>
            <a:off x="715503" y="1711173"/>
            <a:ext cx="14095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Build list of largest refrigerant systems in DE (~10-25 total)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3847282-9E14-40AB-A768-1A4C13AA34F0}"/>
              </a:ext>
            </a:extLst>
          </p:cNvPr>
          <p:cNvSpPr txBox="1"/>
          <p:nvPr/>
        </p:nvSpPr>
        <p:spPr>
          <a:xfrm>
            <a:off x="2470130" y="779368"/>
            <a:ext cx="15991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Phone-based outreach to 10-20 refrigeration system servicing firms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46B42E7-5691-4225-946C-B3F53DCDF29A}"/>
              </a:ext>
            </a:extLst>
          </p:cNvPr>
          <p:cNvSpPr txBox="1"/>
          <p:nvPr/>
        </p:nvSpPr>
        <p:spPr>
          <a:xfrm>
            <a:off x="2345819" y="1534203"/>
            <a:ext cx="198882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Directly contact each facility to understand current refrigerant system and, if not already low-GWP, interest level in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AE4528D-12C9-4E7E-85CE-AAA84017DD45}"/>
              </a:ext>
            </a:extLst>
          </p:cNvPr>
          <p:cNvSpPr txBox="1"/>
          <p:nvPr/>
        </p:nvSpPr>
        <p:spPr>
          <a:xfrm>
            <a:off x="4360867" y="804287"/>
            <a:ext cx="17436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Synthesize findings into a perspective on level of familiarity, and level of comfort installing low-GWP systems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00AB401E-05B3-4004-8FC7-E97337E26EDD}"/>
              </a:ext>
            </a:extLst>
          </p:cNvPr>
          <p:cNvSpPr txBox="1"/>
          <p:nvPr/>
        </p:nvSpPr>
        <p:spPr>
          <a:xfrm>
            <a:off x="4409430" y="1899982"/>
            <a:ext cx="18337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Synthesize findings, adjust estimate of annual program throughput &amp; budget if needed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4E9CAA80-0E74-4EE5-8F94-FE5F3C246921}"/>
              </a:ext>
            </a:extLst>
          </p:cNvPr>
          <p:cNvSpPr txBox="1"/>
          <p:nvPr/>
        </p:nvSpPr>
        <p:spPr>
          <a:xfrm>
            <a:off x="6264890" y="814411"/>
            <a:ext cx="183375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If needed, allocate $100,000 from program year 1 budget to training &amp; outreach. Develop training material.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DA8121E-01B8-4394-B511-E55BE7037138}"/>
              </a:ext>
            </a:extLst>
          </p:cNvPr>
          <p:cNvSpPr txBox="1"/>
          <p:nvPr/>
        </p:nvSpPr>
        <p:spPr>
          <a:xfrm>
            <a:off x="8059914" y="1064842"/>
            <a:ext cx="19141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Finish development of training materials, make them available online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7755794-C44A-4B66-8602-8E53C7D69B5E}"/>
              </a:ext>
            </a:extLst>
          </p:cNvPr>
          <p:cNvSpPr txBox="1"/>
          <p:nvPr/>
        </p:nvSpPr>
        <p:spPr>
          <a:xfrm>
            <a:off x="9793954" y="1718869"/>
            <a:ext cx="21261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 quarterly training webinar/seminar with outreach to industry groups to drive awareness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77EBF2C-DC3D-4CE9-B0A2-C922BAE26AE9}"/>
              </a:ext>
            </a:extLst>
          </p:cNvPr>
          <p:cNvSpPr txBox="1"/>
          <p:nvPr/>
        </p:nvSpPr>
        <p:spPr>
          <a:xfrm>
            <a:off x="10115620" y="1217474"/>
            <a:ext cx="14095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Program Start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0D5339A8-17E4-42A3-A09E-C0C3B4AE8D73}"/>
              </a:ext>
            </a:extLst>
          </p:cNvPr>
          <p:cNvSpPr txBox="1"/>
          <p:nvPr/>
        </p:nvSpPr>
        <p:spPr>
          <a:xfrm>
            <a:off x="608779" y="2845555"/>
            <a:ext cx="3643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Develop online/phone survey to gather information from small businesses about refrigeration systems (current and low-GWP interest)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6F3EA0F-736E-4F49-B40F-5375859C171D}"/>
              </a:ext>
            </a:extLst>
          </p:cNvPr>
          <p:cNvSpPr txBox="1"/>
          <p:nvPr/>
        </p:nvSpPr>
        <p:spPr>
          <a:xfrm>
            <a:off x="4395572" y="2847954"/>
            <a:ext cx="3643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 survey instrument to gather a statistically significant sample of refrigerant systems and owners’ interests in low-GWP alternatives</a:t>
            </a:r>
          </a:p>
        </p:txBody>
      </p:sp>
    </p:spTree>
    <p:extLst>
      <p:ext uri="{BB962C8B-B14F-4D97-AF65-F5344CB8AC3E}">
        <p14:creationId xmlns:p14="http://schemas.microsoft.com/office/powerpoint/2010/main" val="13325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56" grpId="0" animBg="1"/>
      <p:bldP spid="61" grpId="0" animBg="1"/>
      <p:bldP spid="126" grpId="0" animBg="1"/>
      <p:bldP spid="3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39CEF-DE79-440D-BC8F-BB6129DE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3056582"/>
            <a:ext cx="11210925" cy="744836"/>
          </a:xfrm>
          <a:solidFill>
            <a:srgbClr val="0062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j-lt"/>
                <a:cs typeface="+mj-cs"/>
              </a:rPr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235867-ACE6-4DEC-A9FA-DEF2E2B1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165DFD5-8A19-4E6D-99DA-FEECAF2857FE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5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660" y="304801"/>
            <a:ext cx="6586491" cy="1295400"/>
          </a:xfrm>
        </p:spPr>
        <p:txBody>
          <a:bodyPr>
            <a:normAutofit/>
          </a:bodyPr>
          <a:lstStyle/>
          <a:p>
            <a:r>
              <a:rPr lang="en-US" dirty="0"/>
              <a:t>Refrigerants and Environmental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A2CAC2-91AF-42E0-BDFD-7D09AE25E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2" r="2118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1752600"/>
            <a:ext cx="6586489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Refrigerant systems use manufactured chemicals designed to efficiently move heat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In the 1980s, it was discovered that some of these chemicals severely damage the ozone layer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So, they were banned by international treaty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700" dirty="0"/>
              <a:t>				(1987 Montreal Protocol)</a:t>
            </a:r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It has more recently been discovered that some of the new, replacement chemicals contribute a considerable amount to global warming per pound of emissions. For example: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r>
              <a:rPr lang="en-US" sz="1700" dirty="0"/>
              <a:t>This program’s goal is to recognize this fact, and incentivize use of refrigerant chemicals that </a:t>
            </a:r>
            <a:r>
              <a:rPr lang="en-US" sz="1800" dirty="0"/>
              <a:t>that have less Global Warming Potential (GWP) impact.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65DFD5-8A19-4E6D-99DA-FEECAF2857F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2B6CB8-D845-46A9-A882-7E4FF7B68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22" y="4366172"/>
            <a:ext cx="523770" cy="881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7A2DB9-CF27-4A93-AC39-BC885F67B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4267200"/>
            <a:ext cx="639361" cy="989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BDF876-65A0-403C-A47A-7FEBEF4D0084}"/>
              </a:ext>
            </a:extLst>
          </p:cNvPr>
          <p:cNvSpPr txBox="1"/>
          <p:nvPr/>
        </p:nvSpPr>
        <p:spPr>
          <a:xfrm>
            <a:off x="5507568" y="5247280"/>
            <a:ext cx="239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 pound of R410A = 2088 lbs. </a:t>
            </a:r>
          </a:p>
          <a:p>
            <a:pPr algn="ctr"/>
            <a:r>
              <a:rPr lang="en-US" sz="1200" dirty="0"/>
              <a:t>of carbon dioxide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704E6-682F-40DA-8FF4-D2E3F80EC2AC}"/>
              </a:ext>
            </a:extLst>
          </p:cNvPr>
          <p:cNvSpPr txBox="1"/>
          <p:nvPr/>
        </p:nvSpPr>
        <p:spPr>
          <a:xfrm>
            <a:off x="8333297" y="5247280"/>
            <a:ext cx="255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 pound of Ammonia = 0 </a:t>
            </a:r>
          </a:p>
          <a:p>
            <a:pPr algn="ctr"/>
            <a:r>
              <a:rPr lang="en-US" sz="1200" dirty="0"/>
              <a:t>Global Warming Potential (GWP)</a:t>
            </a:r>
          </a:p>
        </p:txBody>
      </p:sp>
    </p:spTree>
    <p:extLst>
      <p:ext uri="{BB962C8B-B14F-4D97-AF65-F5344CB8AC3E}">
        <p14:creationId xmlns:p14="http://schemas.microsoft.com/office/powerpoint/2010/main" val="22823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3CC0F-F7E8-4502-B9DD-7B96746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An Industry-Leading Opportunity for Delaware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B41A14-CC49-4167-9980-A4C0F610A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Global warming impacts from refrigerants have received limited attention in U.S. federal and state policy up to now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We were only able to find municipal-level programs, such as the Sacramento Municipal Utility District (SMUD) program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Delaware could be a national leader in this area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To pursue this opportunity, more on-the-ground experience is needed, so we can evaluate it and incorporate into our analysis 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C4493B-8536-4CBC-B777-ADAF76854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55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2F4155-A2F5-4868-BB83-3FF342E3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165DFD5-8A19-4E6D-99DA-FEECAF2857FE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F6699-7A26-4931-A2B3-DC0A8515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 the Numbers: Delaware Low-GWP Program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BB871C1-4197-49CB-A51D-180E3327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01319"/>
            <a:ext cx="9138267" cy="60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8AFAD-9DD2-4A90-B40B-4905EE76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US" dirty="0"/>
              <a:t>Next Steps for Establishing a DE GWP Program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5622AC-A126-491B-A937-709D71F5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575033"/>
            <a:ext cx="6019800" cy="41464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Set Program Incentives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Engage with Delaware Workforce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Delaware Market Research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Verify Leak Rates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e.g. require monitoring equipment if incentive received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46710E-FAD7-4610-9549-78B50AC1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65DFD5-8A19-4E6D-99DA-FEECAF2857FE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77FCA3-6016-4B19-8027-F686BCBEC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8" r="2332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752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E9849-CA23-4D6D-8FD7-7F340F4E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+mj-lt"/>
                <a:cs typeface="+mj-cs"/>
              </a:rPr>
              <a:t>Set Program Incentives</a:t>
            </a:r>
          </a:p>
        </p:txBody>
      </p: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84CF8B-9654-42D7-8E29-5A9C9474A42E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Program Incentives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Finalize list of eligible low GWP refrigerants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payment per ton-CO2 equivalent avoided &amp; incentive caps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B19843E-B5C2-4A25-AC53-877E65BD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B72278A-DF15-41DE-B98E-10CBE1691A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 descr="A picture containing sky, indoor&#10;&#10;Description automatically generated">
            <a:extLst>
              <a:ext uri="{FF2B5EF4-FFF2-40B4-BE49-F238E27FC236}">
                <a16:creationId xmlns:a16="http://schemas.microsoft.com/office/drawing/2014/main" xmlns="" id="{73AD9791-19E7-4A2A-99B2-FA2AC6355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5" r="1173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246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Program Incentives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599" y="914400"/>
            <a:ext cx="5386917" cy="723042"/>
          </a:xfrm>
        </p:spPr>
        <p:txBody>
          <a:bodyPr/>
          <a:lstStyle/>
          <a:p>
            <a:r>
              <a:rPr lang="en-US" u="sng" dirty="0"/>
              <a:t>Project Incentive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Total $ vs. % of project 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suggest starting with a total $ cap only, of $100,000.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$680,000 budget based on our analysis, the program can provide incentives to at minimum ~7 projects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popular, adding a secondary cap requiring matching funds makes sense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3367" y="914400"/>
            <a:ext cx="5389033" cy="723042"/>
          </a:xfrm>
        </p:spPr>
        <p:txBody>
          <a:bodyPr/>
          <a:lstStyle/>
          <a:p>
            <a:r>
              <a:rPr lang="en-US" u="sng" dirty="0"/>
              <a:t>Incentive per ton avoided CO2-e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Our analysis so far has assumed $25/tCO2e, based on the SMUD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believe this is a good starting point, and the program should be launched using this incentive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program uptake starts off slow, this figure can be raised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‘aggressive’ incentive, $100/tCO2e, is the value used in RI cost-benefit 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DFD5-8A19-4E6D-99DA-FEECAF2857FE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6183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Re-assess every 3-6 months in first two program years, and then annually</a:t>
            </a:r>
          </a:p>
        </p:txBody>
      </p:sp>
    </p:spTree>
    <p:extLst>
      <p:ext uri="{BB962C8B-B14F-4D97-AF65-F5344CB8AC3E}">
        <p14:creationId xmlns:p14="http://schemas.microsoft.com/office/powerpoint/2010/main" val="82460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51876-B9E3-4A05-972F-C1D818D3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Engage with Workforce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3CEF5F-E56B-4A62-B2EA-D435C4E0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000"/>
              <a:t>Engage with Workforce</a:t>
            </a:r>
          </a:p>
          <a:p>
            <a:pPr lvl="1"/>
            <a:r>
              <a:rPr lang="en-US" sz="2000"/>
              <a:t>Understand familiarity with low-GWP refrigerant systems</a:t>
            </a:r>
          </a:p>
          <a:p>
            <a:pPr lvl="1"/>
            <a:r>
              <a:rPr lang="en-US" sz="2000"/>
              <a:t>Determine level of workforce training needed 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82A83A-C27E-4FE9-8E29-4E8CCDC86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5" r="17787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86EAA-7887-46F2-98FE-FABB4DF8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165DFD5-8A19-4E6D-99DA-FEECAF2857FE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6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 with Workforce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914400"/>
            <a:ext cx="5386917" cy="723042"/>
          </a:xfrm>
        </p:spPr>
        <p:txBody>
          <a:bodyPr/>
          <a:lstStyle/>
          <a:p>
            <a:r>
              <a:rPr lang="en-US" u="sng" dirty="0"/>
              <a:t>Low-GWP refrigerant familiarity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April</a:t>
            </a:r>
            <a:r>
              <a:rPr lang="en-US" dirty="0"/>
              <a:t> – develop interview guide for workforce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May</a:t>
            </a:r>
            <a:r>
              <a:rPr lang="en-US" dirty="0"/>
              <a:t> – phone-based outreach to 10-20 refrigeration system servicing firms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i="1" dirty="0"/>
              <a:t>June</a:t>
            </a:r>
            <a:r>
              <a:rPr lang="en-US" dirty="0"/>
              <a:t> – synthesize findings into a perspective on level of familiarity, and level of comfort installing low-GWP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914400"/>
            <a:ext cx="5389033" cy="723042"/>
          </a:xfrm>
        </p:spPr>
        <p:txBody>
          <a:bodyPr/>
          <a:lstStyle/>
          <a:p>
            <a:r>
              <a:rPr lang="en-US" u="sng" dirty="0"/>
              <a:t>Training &amp; Outreach 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July</a:t>
            </a:r>
            <a:r>
              <a:rPr lang="en-US" dirty="0"/>
              <a:t> – If needed, allocate $100,000 from program year 1 budget to training &amp; outreach. Develop training material.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August</a:t>
            </a:r>
            <a:r>
              <a:rPr lang="en-US" dirty="0"/>
              <a:t> – Finish development of training materials, make them available online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September + beyond</a:t>
            </a:r>
            <a:r>
              <a:rPr lang="en-US" dirty="0"/>
              <a:t> – Provide quarterly training webinar/seminar with outreach to industry groups to drive awareness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278A-DF15-41DE-B98E-10CBE1691A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4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3A276C52A0D45919D4C999CE0E7FA" ma:contentTypeVersion="1" ma:contentTypeDescription="Create a new document." ma:contentTypeScope="" ma:versionID="2a933ec45cd858ea85a151cebf1b86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c3002097edcb3c8452170fb2c50d64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62A810-32D9-4420-8ED0-AD37A835F37E}"/>
</file>

<file path=customXml/itemProps2.xml><?xml version="1.0" encoding="utf-8"?>
<ds:datastoreItem xmlns:ds="http://schemas.openxmlformats.org/officeDocument/2006/customXml" ds:itemID="{7543F48F-E4E7-4FDB-B60A-42EA44A52DCC}"/>
</file>

<file path=customXml/itemProps3.xml><?xml version="1.0" encoding="utf-8"?>
<ds:datastoreItem xmlns:ds="http://schemas.openxmlformats.org/officeDocument/2006/customXml" ds:itemID="{EDA29243-BCDC-4A41-A8F5-FC1A5FFF9392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908</Words>
  <Application>Microsoft Office PowerPoint</Application>
  <PresentationFormat>Custom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Low-Global Warming Potential  Refrigerants Program</vt:lpstr>
      <vt:lpstr>Refrigerants and Environmental Impact</vt:lpstr>
      <vt:lpstr>An Industry-Leading Opportunity for Delaware</vt:lpstr>
      <vt:lpstr>By the Numbers: Delaware Low-GWP Program</vt:lpstr>
      <vt:lpstr>Next Steps for Establishing a DE GWP Program</vt:lpstr>
      <vt:lpstr>Set Program Incentives</vt:lpstr>
      <vt:lpstr>Set Program Incentives</vt:lpstr>
      <vt:lpstr>Engage with Workforce</vt:lpstr>
      <vt:lpstr>Engage with Workforce</vt:lpstr>
      <vt:lpstr>Delaware Market Research</vt:lpstr>
      <vt:lpstr>Delaware Market Research</vt:lpstr>
      <vt:lpstr>Refrigerant System Retrofit Costs Model</vt:lpstr>
      <vt:lpstr>Verify Leak Rates</vt:lpstr>
      <vt:lpstr>Delaware 2019 HFC Program Development Schedule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Low-Global Warming Potential  Refrigerants Program</dc:title>
  <dc:creator>Mark Kravatz</dc:creator>
  <cp:lastModifiedBy>Synoski Edward (DNREC)</cp:lastModifiedBy>
  <cp:revision>8</cp:revision>
  <dcterms:created xsi:type="dcterms:W3CDTF">2019-03-10T14:19:42Z</dcterms:created>
  <dcterms:modified xsi:type="dcterms:W3CDTF">2019-03-12T12:41:08Z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0x0101006043A276C52A0D45919D4C999CE0E7FA</vt:lpwstr>
  </property>
</Properties>
</file>