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A9833-9B3A-4C1C-833D-F2E5F23A6B6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5E14F-83BF-4D1F-AD3D-7F06E82F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2362201"/>
            <a:ext cx="10363200" cy="1470025"/>
          </a:xfrm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95031"/>
            <a:ext cx="8534400" cy="173037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Title</a:t>
            </a:r>
          </a:p>
          <a:p>
            <a:r>
              <a:rPr lang="en-US" dirty="0"/>
              <a:t>Date</a:t>
            </a:r>
          </a:p>
          <a:p>
            <a:r>
              <a:rPr lang="en-US" dirty="0"/>
              <a:t>Location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914401"/>
            <a:ext cx="10261600" cy="1384995"/>
          </a:xfrm>
          <a:prstGeom prst="rect">
            <a:avLst/>
          </a:prstGeom>
          <a:solidFill>
            <a:srgbClr val="0062AC"/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Advisory Council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94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90601"/>
            <a:ext cx="10972800" cy="5135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8544C-41AF-43D3-8C23-6E9AAD99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43E986-18DE-4DD7-ADB9-275F86AF3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A4DF6E-9E4F-403B-B9AA-CC09954C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BD91A-ADAE-4A38-913E-F4653E5A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E20D84-5871-4A4D-8378-51D57B45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D02BF-D45A-425D-8468-929035FB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61DC1-8808-4A95-9FA4-4B189A3D2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25EF5-B13C-4921-B4AB-72F7E312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47C8B1-0215-4998-9BF7-EB70BC9F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A1526E-B950-402E-BF64-E15013FA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4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1F502-465D-48E4-848B-B80A082C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E6CE41-CDA7-43D8-BB2F-DFF766F1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1F33D0-53E9-4036-9AC7-B36ECCE7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2E5724-D702-4015-A7D7-5719AFE2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D1A2D4-4F61-446B-A4F1-5F0F115E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4537B5-BDE0-49E9-8ED3-3BFA55E1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2A589-2A5F-483B-8A40-01D41688F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514197-A239-4F1D-9E58-F800F7273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0E86C1-2C08-4B57-A023-2AB7915E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67E08E-B868-4D08-8802-DC6BA416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18D6FA-1B0C-4163-B1F9-4E2EADE2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478C1-350F-474E-B645-04C97D7F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A6B26E-491D-42C3-9B6E-54B856193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96C581-7F68-4061-9C20-194253CD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BC16AC-E8A9-4CA2-AD7B-14902DE07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E91DAF-D255-4523-B6E6-965347B32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1D343E-B177-4367-88EF-13834AF2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7FAB7D-1B6E-407B-89DA-A6F9A17B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9E69AA-A79D-4398-BBEB-44DC533A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9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C1ADF0-097D-411F-BAC9-A913FED9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47EA71-6F0D-4704-A015-E05A7483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E54B3F-0C50-4DD0-A776-B355151C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C8EAF5-5A5A-4F1F-8D54-FB32225C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63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83B876-A87D-4868-BF45-B7BA3848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649164-6DB3-444C-9FF8-ACCAF563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7C0A75-6DE0-4850-BFFB-24C32DD0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1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BDD65B-B6C8-4C8A-9D34-3B7D2E6B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1DC592-15B6-43CF-87E4-97E8F7D92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B5760C-4C41-4E92-844B-FF30E70A9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1A3883-4A7E-4D76-B436-F2B09E69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FA8719-DAF1-408B-86B7-FDCAB144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7013F8-A97A-4063-9268-59171128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  <a:solidFill>
            <a:srgbClr val="0062AC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257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4795" y="6400799"/>
            <a:ext cx="965200" cy="365125"/>
          </a:xfrm>
        </p:spPr>
        <p:txBody>
          <a:bodyPr/>
          <a:lstStyle/>
          <a:p>
            <a:fld id="{3165DFD5-8A19-4E6D-99DA-FEECAF285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11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35EF1-BD1E-4467-8BF3-30E13872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53315D-59DA-472D-8024-49BDE5BCF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E96CDD-AB79-48A1-8D46-92DDAEF49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24232B-F9ED-414A-9A19-206C8C26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F34FF-9EEE-4C81-807A-DD788396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0F77F2-75C2-42E9-949C-82F2D294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90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F3721C-1948-47AF-B61A-996E6D99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F1CF6A-FEBD-46C9-A84D-EB55AD1C9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0C7C3F-C4EB-47DC-8AB3-84F0991C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3992B4-1BA9-4089-8A84-7E6D2C22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D82FC3-E160-4E7D-9C32-69D06A2F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37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C05333-6046-4B80-A6CF-6C982EE86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32040E-9BE8-4DBD-B192-57E1BCF1D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851B7-247D-4D94-863C-051D347E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D911B2-9691-4958-A24C-FF7B6193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06687A-DB10-4D2F-820E-17A5535A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4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74699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1"/>
            <a:ext cx="5384800" cy="5211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1"/>
            <a:ext cx="5384800" cy="5211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2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990600"/>
            <a:ext cx="5386917" cy="7230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630362"/>
            <a:ext cx="5386917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990600"/>
            <a:ext cx="5389033" cy="7230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630362"/>
            <a:ext cx="5389033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96600" y="6356351"/>
            <a:ext cx="685800" cy="365125"/>
          </a:xfrm>
        </p:spPr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762000" cy="365125"/>
          </a:xfrm>
        </p:spPr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762000" cy="365125"/>
          </a:xfrm>
        </p:spPr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6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4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  <a:solidFill>
            <a:srgbClr val="0062A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356351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5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3C5701A-2868-44EF-AB66-BD7B6CA3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E36B4C-0FE4-4F99-9826-5A26A2C58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F31866-37AF-45F5-9B43-B76C0C127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40E-82FC-440A-9D23-3282DFB49BC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931BC1-257E-460F-9C3E-B36E732BB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F9CBAD-7351-460C-988C-23277CC67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17205-CCF3-4F92-A69D-9A92446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DNREC Energy Efficiency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35741"/>
            <a:ext cx="8534400" cy="1730374"/>
          </a:xfrm>
        </p:spPr>
        <p:txBody>
          <a:bodyPr/>
          <a:lstStyle/>
          <a:p>
            <a:r>
              <a:rPr lang="en-US" sz="2000" dirty="0"/>
              <a:t>Ed </a:t>
            </a:r>
            <a:r>
              <a:rPr lang="en-US" sz="2000" dirty="0" err="1"/>
              <a:t>Synoski</a:t>
            </a:r>
            <a:endParaRPr lang="en-US" sz="2000" dirty="0"/>
          </a:p>
          <a:p>
            <a:r>
              <a:rPr lang="en-US" dirty="0"/>
              <a:t>January 16, 2019</a:t>
            </a:r>
          </a:p>
          <a:p>
            <a:r>
              <a:rPr lang="en-US" dirty="0"/>
              <a:t>861 Silver Lake Blvd., Dover, DE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763E9C3-498D-4E04-AB96-2F7DB48C3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97459"/>
            <a:ext cx="3718994" cy="19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97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86F47-9CC2-49C6-A14F-7E7F6A9C4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245" y="685800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2018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Programs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E20ED6B-9EA2-4B99-A6D3-6DE7D8C9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1" y="1147965"/>
            <a:ext cx="4105275" cy="26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82F003-173F-459B-A978-4AAB9C79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245" y="2452082"/>
            <a:ext cx="5006336" cy="3720117"/>
          </a:xfrm>
        </p:spPr>
        <p:txBody>
          <a:bodyPr anchor="t">
            <a:normAutofit/>
          </a:bodyPr>
          <a:lstStyle/>
          <a:p>
            <a:r>
              <a:rPr lang="en-US" dirty="0"/>
              <a:t>EEIF – Energy Efficiency Investment Fund</a:t>
            </a:r>
          </a:p>
          <a:p>
            <a:r>
              <a:rPr lang="en-US" dirty="0"/>
              <a:t>E2I – Energy Efficiency Industrial</a:t>
            </a:r>
          </a:p>
          <a:p>
            <a:r>
              <a:rPr lang="en-US" dirty="0"/>
              <a:t>WAP – Weatherization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106999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AD7944-C356-4F3D-8A62-5FE1C337C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8553" b="61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476B2-4622-41DC-BADA-289C8826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Energy Efficiency Investment Fund (EEIF)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D8BEEE-275D-4A83-94E7-2F07789E3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372" y="304800"/>
            <a:ext cx="6776627" cy="609600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About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Supports commercial and industrial customers replace aging, inefficient equipment and systems with energy efficient alternatives.</a:t>
            </a:r>
          </a:p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2018 Highlight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First Combined Heat and Power (CHP) application was pre-approved</a:t>
            </a:r>
          </a:p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Looking Forward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Comprehensive review of program incentive levels</a:t>
            </a:r>
          </a:p>
        </p:txBody>
      </p:sp>
    </p:spTree>
    <p:extLst>
      <p:ext uri="{BB962C8B-B14F-4D97-AF65-F5344CB8AC3E}">
        <p14:creationId xmlns:p14="http://schemas.microsoft.com/office/powerpoint/2010/main" val="850002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4836AA-506A-4098-BAE4-7A32EA2AD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r="622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662BB-342B-4833-B9D4-B0C0FE10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Energy Efficiency Industrial (E2I)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D9DCAE-F26C-445A-9071-783D8BFD8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About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Helps large-scale energy users make their operations more energy efficient through innovative upgrades.</a:t>
            </a:r>
          </a:p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Looking Forward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Seeking new applicants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F131B8-36E8-416D-8637-78092A24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65DFD5-8A19-4E6D-99DA-FEECAF2857F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95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0FAD8B-D3EA-4CC0-904C-5DF377866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6084" b="1551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EA1E5-9FAE-4650-9B6B-9A53718E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Weatherization Assistance Program (WAP)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3EA819-A9D9-45A6-B53D-B9A452E2B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546" y="685799"/>
            <a:ext cx="6897650" cy="6035675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About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Helps income eligible homeowners and renters cut their energy bills by weatherproofing and improving the energy efficiency of their homes.</a:t>
            </a:r>
          </a:p>
          <a:p>
            <a:r>
              <a:rPr lang="en-US" sz="2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2018 Highlights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Contracted a new sub-grantee: </a:t>
            </a:r>
          </a:p>
          <a:p>
            <a:pPr lvl="2"/>
            <a:r>
              <a:rPr lang="en-US" sz="2600" dirty="0">
                <a:solidFill>
                  <a:srgbClr val="FFFFFF"/>
                </a:solidFill>
              </a:rPr>
              <a:t>Energy Coordinating Agency (ECA)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Hired a new State Monitor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Increased outreach and marketing efforts</a:t>
            </a:r>
          </a:p>
          <a:p>
            <a:r>
              <a:rPr lang="en-US" sz="2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Looking Forward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Meeting the State goal to weatherize 400 households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Starting a low-income solar program before April 1, 2019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F119C4-D82A-484F-9B3E-75E6A619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65DFD5-8A19-4E6D-99DA-FEECAF2857F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86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3A276C52A0D45919D4C999CE0E7FA" ma:contentTypeVersion="1" ma:contentTypeDescription="Create a new document." ma:contentTypeScope="" ma:versionID="2a933ec45cd858ea85a151cebf1b86b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c3002097edcb3c8452170fb2c50d64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C688870-A98E-4D36-8E68-D4E86FA71CAF}"/>
</file>

<file path=customXml/itemProps2.xml><?xml version="1.0" encoding="utf-8"?>
<ds:datastoreItem xmlns:ds="http://schemas.openxmlformats.org/officeDocument/2006/customXml" ds:itemID="{9C9ED72E-8554-4858-853D-CE4FCDECE0BD}"/>
</file>

<file path=customXml/itemProps3.xml><?xml version="1.0" encoding="utf-8"?>
<ds:datastoreItem xmlns:ds="http://schemas.openxmlformats.org/officeDocument/2006/customXml" ds:itemID="{B3DF1BC1-E909-4AE4-81EE-9DF997596A5E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181</Words>
  <Application>Microsoft Office PowerPoint</Application>
  <PresentationFormat>Custom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DNREC Energy Efficiency Programs</vt:lpstr>
      <vt:lpstr>2018 Programs</vt:lpstr>
      <vt:lpstr>Energy Efficiency Investment Fund (EEIF)</vt:lpstr>
      <vt:lpstr>Energy Efficiency Industrial (E2I)</vt:lpstr>
      <vt:lpstr>Weatherization Assistance Program (WAP)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DNREC Energy Efficiency Programs</dc:title>
  <dc:creator>Mark Kravatz</dc:creator>
  <cp:lastModifiedBy>Synoski Edward (DNREC)</cp:lastModifiedBy>
  <cp:revision>8</cp:revision>
  <dcterms:created xsi:type="dcterms:W3CDTF">2019-01-14T16:21:46Z</dcterms:created>
  <dcterms:modified xsi:type="dcterms:W3CDTF">2019-01-15T17:25:55Z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0x0101006043A276C52A0D45919D4C999CE0E7FA</vt:lpwstr>
  </property>
</Properties>
</file>