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harts/chart1.xml" ContentType="application/vnd.openxmlformats-officedocument.drawingml.chart+xml"/>
  <Override PartName="/ppt/handoutMasters/handoutMaster1.xml" ContentType="application/vnd.openxmlformats-officedocument.presentationml.handoutMaster+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0" r:id="rId2"/>
  </p:sldMasterIdLst>
  <p:notesMasterIdLst>
    <p:notesMasterId r:id="rId19"/>
  </p:notesMasterIdLst>
  <p:handoutMasterIdLst>
    <p:handoutMasterId r:id="rId20"/>
  </p:handoutMasterIdLst>
  <p:sldIdLst>
    <p:sldId id="265" r:id="rId3"/>
    <p:sldId id="273" r:id="rId4"/>
    <p:sldId id="279" r:id="rId5"/>
    <p:sldId id="282" r:id="rId6"/>
    <p:sldId id="275" r:id="rId7"/>
    <p:sldId id="267" r:id="rId8"/>
    <p:sldId id="268" r:id="rId9"/>
    <p:sldId id="269" r:id="rId10"/>
    <p:sldId id="270" r:id="rId11"/>
    <p:sldId id="272" r:id="rId12"/>
    <p:sldId id="276" r:id="rId13"/>
    <p:sldId id="280" r:id="rId14"/>
    <p:sldId id="281" r:id="rId15"/>
    <p:sldId id="278" r:id="rId16"/>
    <p:sldId id="271" r:id="rId17"/>
    <p:sldId id="283" r:id="rId18"/>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1D82F"/>
    <a:srgbClr val="0067B1"/>
    <a:srgbClr val="009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66" autoAdjust="0"/>
    <p:restoredTop sz="90483" autoAdjust="0"/>
  </p:normalViewPr>
  <p:slideViewPr>
    <p:cSldViewPr snapToGrid="0" snapToObjects="1">
      <p:cViewPr>
        <p:scale>
          <a:sx n="90" d="100"/>
          <a:sy n="90" d="100"/>
        </p:scale>
        <p:origin x="-111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epcoholdings.biz\corpdata\PDelivery\NCRO\Regiondata3\0854_regaffairs\Regulatory%20Strategy%20&amp;%20Policy\Delaware%20EE%20Planning\Forecasted%20Bill%20Impacts\Bill%20Impacts%20Scenario%20chart%20-%202-3-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8792747066022"/>
          <c:y val="0.16034396938424339"/>
          <c:w val="0.85245240710129033"/>
          <c:h val="0.79375248324685355"/>
        </c:manualLayout>
      </c:layout>
      <c:barChart>
        <c:barDir val="col"/>
        <c:grouping val="clustered"/>
        <c:varyColors val="0"/>
        <c:ser>
          <c:idx val="0"/>
          <c:order val="0"/>
          <c:spPr>
            <a:solidFill>
              <a:schemeClr val="accent3"/>
            </a:solidFill>
            <a:ln w="12700">
              <a:solidFill>
                <a:srgbClr val="000000"/>
              </a:solidFill>
              <a:prstDash val="solid"/>
            </a:ln>
          </c:spPr>
          <c:invertIfNegative val="0"/>
          <c:dPt>
            <c:idx val="0"/>
            <c:invertIfNegative val="0"/>
            <c:bubble3D val="0"/>
            <c:spPr>
              <a:solidFill>
                <a:schemeClr val="accent1"/>
              </a:solidFill>
              <a:ln w="12700">
                <a:solidFill>
                  <a:srgbClr val="000000"/>
                </a:solidFill>
                <a:prstDash val="solid"/>
              </a:ln>
            </c:spPr>
          </c:dPt>
          <c:dPt>
            <c:idx val="6"/>
            <c:invertIfNegative val="0"/>
            <c:bubble3D val="0"/>
            <c:spPr>
              <a:solidFill>
                <a:schemeClr val="accent3"/>
              </a:solidFill>
              <a:ln w="12700">
                <a:solidFill>
                  <a:srgbClr val="000000"/>
                </a:solidFill>
                <a:prstDash val="sysDash"/>
              </a:ln>
            </c:spPr>
          </c:dPt>
          <c:val>
            <c:numRef>
              <c:f>'Gross Bill Impact Chart-DPL'!$C$3:$C$7</c:f>
              <c:numCache>
                <c:formatCode>"$"#,##0.00</c:formatCode>
                <c:ptCount val="5"/>
                <c:pt idx="0">
                  <c:v>1.1000000000000001</c:v>
                </c:pt>
                <c:pt idx="1">
                  <c:v>-1.2944598499999997</c:v>
                </c:pt>
                <c:pt idx="2">
                  <c:v>-2.061747766666667</c:v>
                </c:pt>
                <c:pt idx="3">
                  <c:v>-11.526469891666666</c:v>
                </c:pt>
                <c:pt idx="4">
                  <c:v>-1.1853344574074074</c:v>
                </c:pt>
              </c:numCache>
            </c:numRef>
          </c:val>
        </c:ser>
        <c:dLbls>
          <c:showLegendKey val="0"/>
          <c:showVal val="0"/>
          <c:showCatName val="0"/>
          <c:showSerName val="0"/>
          <c:showPercent val="0"/>
          <c:showBubbleSize val="0"/>
        </c:dLbls>
        <c:gapWidth val="150"/>
        <c:axId val="84660224"/>
        <c:axId val="84661760"/>
      </c:barChart>
      <c:catAx>
        <c:axId val="84660224"/>
        <c:scaling>
          <c:orientation val="minMax"/>
        </c:scaling>
        <c:delete val="0"/>
        <c:axPos val="b"/>
        <c:majorTickMark val="none"/>
        <c:minorTickMark val="none"/>
        <c:tickLblPos val="none"/>
        <c:spPr>
          <a:ln w="3175">
            <a:solidFill>
              <a:srgbClr val="000000"/>
            </a:solidFill>
            <a:prstDash val="solid"/>
          </a:ln>
        </c:spPr>
        <c:crossAx val="84661760"/>
        <c:crosses val="autoZero"/>
        <c:auto val="1"/>
        <c:lblAlgn val="ctr"/>
        <c:lblOffset val="100"/>
        <c:tickMarkSkip val="1"/>
        <c:noMultiLvlLbl val="0"/>
      </c:catAx>
      <c:valAx>
        <c:axId val="84661760"/>
        <c:scaling>
          <c:orientation val="minMax"/>
          <c:max val="2"/>
          <c:min val="-12"/>
        </c:scaling>
        <c:delete val="0"/>
        <c:axPos val="l"/>
        <c:numFmt formatCode="\$#,##0.0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Times New Roman" panose="02020603050405020304" pitchFamily="18" charset="0"/>
                <a:ea typeface="Arial"/>
                <a:cs typeface="Times New Roman" panose="02020603050405020304" pitchFamily="18" charset="0"/>
              </a:defRPr>
            </a:pPr>
            <a:endParaRPr lang="en-US"/>
          </a:p>
        </c:txPr>
        <c:crossAx val="84660224"/>
        <c:crosses val="autoZero"/>
        <c:crossBetween val="between"/>
      </c:valAx>
      <c:spPr>
        <a:solidFill>
          <a:schemeClr val="bg1"/>
        </a:solidFill>
        <a:ln w="12700">
          <a:solidFill>
            <a:srgbClr val="000000"/>
          </a:solidFill>
          <a:prstDash val="solid"/>
        </a:ln>
      </c:spPr>
    </c:plotArea>
    <c:plotVisOnly val="1"/>
    <c:dispBlanksAs val="gap"/>
    <c:showDLblsOverMax val="0"/>
  </c:chart>
  <c:spPr>
    <a:solidFill>
      <a:srgbClr val="FFFFFF"/>
    </a:solidFill>
    <a:ln w="3175">
      <a:noFill/>
      <a:prstDash val="solid"/>
    </a:ln>
  </c:spPr>
  <c:txPr>
    <a:bodyPr/>
    <a:lstStyle/>
    <a:p>
      <a:pPr>
        <a:defRPr sz="14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0.45424</cdr:x>
      <cdr:y>0.40379</cdr:y>
    </cdr:from>
    <cdr:to>
      <cdr:x>0.60488</cdr:x>
      <cdr:y>0.59749</cdr:y>
    </cdr:to>
    <cdr:sp macro="" textlink="">
      <cdr:nvSpPr>
        <cdr:cNvPr id="3074" name="Text Box 2"/>
        <cdr:cNvSpPr txBox="1">
          <a:spLocks xmlns:a="http://schemas.openxmlformats.org/drawingml/2006/main" noChangeArrowheads="1"/>
        </cdr:cNvSpPr>
      </cdr:nvSpPr>
      <cdr:spPr bwMode="auto">
        <a:xfrm xmlns:a="http://schemas.openxmlformats.org/drawingml/2006/main">
          <a:off x="2813293" y="1366912"/>
          <a:ext cx="932983" cy="655711"/>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lnSpc>
              <a:spcPts val="1100"/>
            </a:lnSpc>
            <a:defRPr sz="1000"/>
          </a:pPr>
          <a:r>
            <a:rPr lang="en-US" sz="1000" b="1" i="0" u="none" strike="noStrike" baseline="0" dirty="0">
              <a:solidFill>
                <a:srgbClr val="000000"/>
              </a:solidFill>
              <a:latin typeface="Times New Roman" panose="02020603050405020304" pitchFamily="18" charset="0"/>
              <a:cs typeface="Times New Roman" panose="02020603050405020304" pitchFamily="18" charset="0"/>
            </a:rPr>
            <a:t>Scenario 2</a:t>
          </a:r>
        </a:p>
        <a:p xmlns:a="http://schemas.openxmlformats.org/drawingml/2006/main">
          <a:pPr algn="ctr" rtl="0">
            <a:lnSpc>
              <a:spcPts val="1100"/>
            </a:lnSpc>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Clothes Dryer &amp;</a:t>
          </a:r>
        </a:p>
        <a:p xmlns:a="http://schemas.openxmlformats.org/drawingml/2006/main">
          <a:pPr algn="ctr" rtl="0">
            <a:lnSpc>
              <a:spcPts val="1000"/>
            </a:lnSpc>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Clothes washer Tier 2 Rebates </a:t>
          </a:r>
        </a:p>
      </cdr:txBody>
    </cdr:sp>
  </cdr:relSizeAnchor>
  <cdr:relSizeAnchor xmlns:cdr="http://schemas.openxmlformats.org/drawingml/2006/chartDrawing">
    <cdr:from>
      <cdr:x>0.62376</cdr:x>
      <cdr:y>0</cdr:y>
    </cdr:from>
    <cdr:to>
      <cdr:x>0.78205</cdr:x>
      <cdr:y>0.24691</cdr:y>
    </cdr:to>
    <cdr:sp macro="" textlink="">
      <cdr:nvSpPr>
        <cdr:cNvPr id="3075" name="Text Box 3"/>
        <cdr:cNvSpPr txBox="1">
          <a:spLocks xmlns:a="http://schemas.openxmlformats.org/drawingml/2006/main" noChangeArrowheads="1"/>
        </cdr:cNvSpPr>
      </cdr:nvSpPr>
      <cdr:spPr bwMode="auto">
        <a:xfrm xmlns:a="http://schemas.openxmlformats.org/drawingml/2006/main">
          <a:off x="3863234" y="0"/>
          <a:ext cx="980366" cy="835848"/>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defRPr sz="1000"/>
          </a:pPr>
          <a:r>
            <a:rPr lang="en-US" sz="1000" b="1" i="0" u="none" strike="noStrike" baseline="0" dirty="0">
              <a:solidFill>
                <a:srgbClr val="000000"/>
              </a:solidFill>
              <a:latin typeface="Times New Roman" panose="02020603050405020304" pitchFamily="18" charset="0"/>
              <a:cs typeface="Times New Roman" panose="02020603050405020304" pitchFamily="18" charset="0"/>
            </a:rPr>
            <a:t>Scenario 3</a:t>
          </a:r>
        </a:p>
        <a:p xmlns:a="http://schemas.openxmlformats.org/drawingml/2006/main">
          <a:pPr algn="ctr" rtl="0">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Refrigerator Recycling and Refrigerator Tier 3 Rebate</a:t>
          </a:r>
        </a:p>
      </cdr:txBody>
    </cdr:sp>
  </cdr:relSizeAnchor>
  <cdr:relSizeAnchor xmlns:cdr="http://schemas.openxmlformats.org/drawingml/2006/chartDrawing">
    <cdr:from>
      <cdr:x>0.12821</cdr:x>
      <cdr:y>0.29036</cdr:y>
    </cdr:from>
    <cdr:to>
      <cdr:x>0.26123</cdr:x>
      <cdr:y>0.48989</cdr:y>
    </cdr:to>
    <cdr:sp macro="" textlink="">
      <cdr:nvSpPr>
        <cdr:cNvPr id="3078" name="Text Box 6"/>
        <cdr:cNvSpPr txBox="1">
          <a:spLocks xmlns:a="http://schemas.openxmlformats.org/drawingml/2006/main" noChangeArrowheads="1"/>
        </cdr:cNvSpPr>
      </cdr:nvSpPr>
      <cdr:spPr bwMode="auto">
        <a:xfrm xmlns:a="http://schemas.openxmlformats.org/drawingml/2006/main">
          <a:off x="794037" y="982938"/>
          <a:ext cx="823855" cy="675446"/>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2019 Energy Efficiency Monthly Charge: $1.10</a:t>
          </a:r>
          <a:endParaRPr lang="en-US" sz="1000" b="0" i="0" u="none" strike="noStrike" baseline="0" dirty="0">
            <a:solidFill>
              <a:srgbClr val="000000"/>
            </a:solidFill>
            <a:latin typeface="Arial"/>
            <a:cs typeface="Arial"/>
          </a:endParaRPr>
        </a:p>
      </cdr:txBody>
    </cdr:sp>
  </cdr:relSizeAnchor>
  <cdr:relSizeAnchor xmlns:cdr="http://schemas.openxmlformats.org/drawingml/2006/chartDrawing">
    <cdr:from>
      <cdr:x>0.30632</cdr:x>
      <cdr:y>0.36375</cdr:y>
    </cdr:from>
    <cdr:to>
      <cdr:x>0.41389</cdr:x>
      <cdr:y>0.49089</cdr:y>
    </cdr:to>
    <cdr:sp macro="" textlink="">
      <cdr:nvSpPr>
        <cdr:cNvPr id="3079" name="Text Box 7"/>
        <cdr:cNvSpPr txBox="1">
          <a:spLocks xmlns:a="http://schemas.openxmlformats.org/drawingml/2006/main" noChangeArrowheads="1"/>
        </cdr:cNvSpPr>
      </cdr:nvSpPr>
      <cdr:spPr bwMode="auto">
        <a:xfrm xmlns:a="http://schemas.openxmlformats.org/drawingml/2006/main">
          <a:off x="1897178" y="1231373"/>
          <a:ext cx="666231" cy="43039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lnSpc>
              <a:spcPts val="1000"/>
            </a:lnSpc>
            <a:defRPr sz="1000"/>
          </a:pPr>
          <a:r>
            <a:rPr lang="en-US" sz="1000" b="1" i="0" u="none" strike="noStrike" baseline="0" dirty="0">
              <a:solidFill>
                <a:srgbClr val="000000"/>
              </a:solidFill>
              <a:latin typeface="Times New Roman" panose="02020603050405020304" pitchFamily="18" charset="0"/>
              <a:cs typeface="Times New Roman" panose="02020603050405020304" pitchFamily="18" charset="0"/>
            </a:rPr>
            <a:t>Scenario 1</a:t>
          </a:r>
          <a:endParaRPr lang="en-US" sz="1000" b="0" i="0" u="none" strike="noStrike" baseline="0" dirty="0">
            <a:solidFill>
              <a:srgbClr val="000000"/>
            </a:solidFill>
            <a:latin typeface="Times New Roman" panose="02020603050405020304" pitchFamily="18" charset="0"/>
            <a:cs typeface="Times New Roman" panose="02020603050405020304" pitchFamily="18" charset="0"/>
          </a:endParaRPr>
        </a:p>
        <a:p xmlns:a="http://schemas.openxmlformats.org/drawingml/2006/main">
          <a:pPr algn="ctr" rtl="0">
            <a:lnSpc>
              <a:spcPts val="900"/>
            </a:lnSpc>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Install 6 LEDs</a:t>
          </a:r>
        </a:p>
      </cdr:txBody>
    </cdr:sp>
  </cdr:relSizeAnchor>
  <cdr:relSizeAnchor xmlns:cdr="http://schemas.openxmlformats.org/drawingml/2006/chartDrawing">
    <cdr:from>
      <cdr:x>0.00572</cdr:x>
      <cdr:y>0.00775</cdr:y>
    </cdr:from>
    <cdr:to>
      <cdr:x>0.07443</cdr:x>
      <cdr:y>0.08676</cdr:y>
    </cdr:to>
    <cdr:sp macro="" textlink="">
      <cdr:nvSpPr>
        <cdr:cNvPr id="3081" name="Text Box 9"/>
        <cdr:cNvSpPr txBox="1">
          <a:spLocks xmlns:a="http://schemas.openxmlformats.org/drawingml/2006/main" noChangeArrowheads="1"/>
        </cdr:cNvSpPr>
      </cdr:nvSpPr>
      <cdr:spPr bwMode="auto">
        <a:xfrm xmlns:a="http://schemas.openxmlformats.org/drawingml/2006/main">
          <a:off x="50800" y="50800"/>
          <a:ext cx="571957" cy="485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0.00572</cdr:x>
      <cdr:y>0.00775</cdr:y>
    </cdr:from>
    <cdr:to>
      <cdr:x>0.07443</cdr:x>
      <cdr:y>0.08676</cdr:y>
    </cdr:to>
    <cdr:sp macro="" textlink="">
      <cdr:nvSpPr>
        <cdr:cNvPr id="3082" name="Text Box 10"/>
        <cdr:cNvSpPr txBox="1">
          <a:spLocks xmlns:a="http://schemas.openxmlformats.org/drawingml/2006/main" noChangeArrowheads="1"/>
        </cdr:cNvSpPr>
      </cdr:nvSpPr>
      <cdr:spPr bwMode="auto">
        <a:xfrm xmlns:a="http://schemas.openxmlformats.org/drawingml/2006/main">
          <a:off x="50800" y="50800"/>
          <a:ext cx="571957" cy="485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0.00572</cdr:x>
      <cdr:y>0.00775</cdr:y>
    </cdr:from>
    <cdr:to>
      <cdr:x>0.07443</cdr:x>
      <cdr:y>0.08676</cdr:y>
    </cdr:to>
    <cdr:sp macro="" textlink="">
      <cdr:nvSpPr>
        <cdr:cNvPr id="3083" name="Text Box 11"/>
        <cdr:cNvSpPr txBox="1">
          <a:spLocks xmlns:a="http://schemas.openxmlformats.org/drawingml/2006/main" noChangeArrowheads="1"/>
        </cdr:cNvSpPr>
      </cdr:nvSpPr>
      <cdr:spPr bwMode="auto">
        <a:xfrm xmlns:a="http://schemas.openxmlformats.org/drawingml/2006/main">
          <a:off x="50800" y="50800"/>
          <a:ext cx="571957" cy="485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0.00572</cdr:x>
      <cdr:y>0.00775</cdr:y>
    </cdr:from>
    <cdr:to>
      <cdr:x>0.07443</cdr:x>
      <cdr:y>0.08676</cdr:y>
    </cdr:to>
    <cdr:sp macro="" textlink="">
      <cdr:nvSpPr>
        <cdr:cNvPr id="3084" name="Text Box 12"/>
        <cdr:cNvSpPr txBox="1">
          <a:spLocks xmlns:a="http://schemas.openxmlformats.org/drawingml/2006/main" noChangeArrowheads="1"/>
        </cdr:cNvSpPr>
      </cdr:nvSpPr>
      <cdr:spPr bwMode="auto">
        <a:xfrm xmlns:a="http://schemas.openxmlformats.org/drawingml/2006/main">
          <a:off x="50800" y="50800"/>
          <a:ext cx="571957" cy="485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0.00572</cdr:x>
      <cdr:y>0.00775</cdr:y>
    </cdr:from>
    <cdr:to>
      <cdr:x>0.07443</cdr:x>
      <cdr:y>0.08676</cdr:y>
    </cdr:to>
    <cdr:sp macro="" textlink="">
      <cdr:nvSpPr>
        <cdr:cNvPr id="3085" name="Text Box 13"/>
        <cdr:cNvSpPr txBox="1">
          <a:spLocks xmlns:a="http://schemas.openxmlformats.org/drawingml/2006/main" noChangeArrowheads="1"/>
        </cdr:cNvSpPr>
      </cdr:nvSpPr>
      <cdr:spPr bwMode="auto">
        <a:xfrm xmlns:a="http://schemas.openxmlformats.org/drawingml/2006/main">
          <a:off x="50800" y="50800"/>
          <a:ext cx="571957" cy="485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cdr:x>
      <cdr:y>0</cdr:y>
    </cdr:from>
    <cdr:to>
      <cdr:x>0.06871</cdr:x>
      <cdr:y>0.08258</cdr:y>
    </cdr:to>
    <cdr:sp macro="" textlink="">
      <cdr:nvSpPr>
        <cdr:cNvPr id="3086" name="Text Box 14"/>
        <cdr:cNvSpPr txBox="1">
          <a:spLocks xmlns:a="http://schemas.openxmlformats.org/drawingml/2006/main" noChangeArrowheads="1"/>
        </cdr:cNvSpPr>
      </cdr:nvSpPr>
      <cdr:spPr bwMode="auto">
        <a:xfrm xmlns:a="http://schemas.openxmlformats.org/drawingml/2006/main">
          <a:off x="0" y="0"/>
          <a:ext cx="528806" cy="37679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0.81399</cdr:x>
      <cdr:y>0.36482</cdr:y>
    </cdr:from>
    <cdr:to>
      <cdr:x>0.92937</cdr:x>
      <cdr:y>0.49655</cdr:y>
    </cdr:to>
    <cdr:sp macro="" textlink="">
      <cdr:nvSpPr>
        <cdr:cNvPr id="3091" name="Text Box 19"/>
        <cdr:cNvSpPr txBox="1">
          <a:spLocks xmlns:a="http://schemas.openxmlformats.org/drawingml/2006/main" noChangeArrowheads="1"/>
        </cdr:cNvSpPr>
      </cdr:nvSpPr>
      <cdr:spPr bwMode="auto">
        <a:xfrm xmlns:a="http://schemas.openxmlformats.org/drawingml/2006/main">
          <a:off x="5041439" y="1234967"/>
          <a:ext cx="714602" cy="44595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lnSpc>
              <a:spcPts val="1000"/>
            </a:lnSpc>
            <a:defRPr sz="1000"/>
          </a:pPr>
          <a:r>
            <a:rPr lang="en-US" sz="1000" b="1" i="0" u="none" strike="noStrike" baseline="0" dirty="0">
              <a:solidFill>
                <a:srgbClr val="000000"/>
              </a:solidFill>
              <a:latin typeface="Times New Roman" panose="02020603050405020304" pitchFamily="18" charset="0"/>
              <a:cs typeface="Times New Roman" panose="02020603050405020304" pitchFamily="18" charset="0"/>
            </a:rPr>
            <a:t>Scenario 4</a:t>
          </a:r>
          <a:endParaRPr lang="en-US" sz="1000" b="0" i="0" u="none" strike="noStrike" baseline="0" dirty="0">
            <a:solidFill>
              <a:srgbClr val="000000"/>
            </a:solidFill>
            <a:latin typeface="Times New Roman" panose="02020603050405020304" pitchFamily="18" charset="0"/>
            <a:cs typeface="Times New Roman" panose="02020603050405020304" pitchFamily="18" charset="0"/>
          </a:endParaRPr>
        </a:p>
        <a:p xmlns:a="http://schemas.openxmlformats.org/drawingml/2006/main">
          <a:pPr algn="ctr" rtl="0">
            <a:lnSpc>
              <a:spcPts val="1000"/>
            </a:lnSpc>
            <a:defRPr sz="1000"/>
          </a:pPr>
          <a:r>
            <a:rPr lang="en-US" sz="1000" b="0" i="0" u="none" strike="noStrike" baseline="0" dirty="0">
              <a:solidFill>
                <a:srgbClr val="000000"/>
              </a:solidFill>
              <a:latin typeface="Times New Roman" panose="02020603050405020304" pitchFamily="18" charset="0"/>
              <a:cs typeface="Times New Roman" panose="02020603050405020304" pitchFamily="18" charset="0"/>
            </a:rPr>
            <a:t>Behavior Program</a:t>
          </a:r>
          <a:endParaRPr lang="en-US" sz="1000" b="0" i="0" u="none" strike="noStrike" baseline="0" dirty="0">
            <a:solidFill>
              <a:srgbClr val="000000"/>
            </a:solidFill>
            <a:latin typeface="Arial"/>
            <a:cs typeface="Arial"/>
          </a:endParaRPr>
        </a:p>
      </cdr:txBody>
    </cdr:sp>
  </cdr:relSizeAnchor>
  <cdr:relSizeAnchor xmlns:cdr="http://schemas.openxmlformats.org/drawingml/2006/chartDrawing">
    <cdr:from>
      <cdr:x>0.12748</cdr:x>
      <cdr:y>0.0167</cdr:y>
    </cdr:from>
    <cdr:to>
      <cdr:x>0.88243</cdr:x>
      <cdr:y>0.16701</cdr:y>
    </cdr:to>
    <cdr:sp macro="" textlink="">
      <cdr:nvSpPr>
        <cdr:cNvPr id="2" name="TextBox 1"/>
        <cdr:cNvSpPr txBox="1"/>
      </cdr:nvSpPr>
      <cdr:spPr>
        <a:xfrm xmlns:a="http://schemas.openxmlformats.org/drawingml/2006/main">
          <a:off x="981075" y="76200"/>
          <a:ext cx="581025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109126BB-9E24-E248-B308-28160C995A47}" type="datetimeFigureOut">
              <a:rPr lang="en-US" smtClean="0"/>
              <a:pPr/>
              <a:t>2/14/2017</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6DB0DF0B-D73B-134F-9A2A-E2828A1FA47F}" type="slidenum">
              <a:rPr lang="en-US" smtClean="0"/>
              <a:pPr/>
              <a:t>‹#›</a:t>
            </a:fld>
            <a:endParaRPr lang="en-US" dirty="0"/>
          </a:p>
        </p:txBody>
      </p:sp>
    </p:spTree>
    <p:extLst>
      <p:ext uri="{BB962C8B-B14F-4D97-AF65-F5344CB8AC3E}">
        <p14:creationId xmlns:p14="http://schemas.microsoft.com/office/powerpoint/2010/main" val="35106714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A1A9CFE5-7C7E-F247-B363-E033AE93CEA1}" type="datetimeFigureOut">
              <a:rPr lang="en-US" smtClean="0"/>
              <a:pPr/>
              <a:t>2/14/2017</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4F0BAD40-E6B8-8645-A078-F45EB788D592}" type="slidenum">
              <a:rPr lang="en-US" smtClean="0"/>
              <a:pPr/>
              <a:t>‹#›</a:t>
            </a:fld>
            <a:endParaRPr lang="en-US" dirty="0"/>
          </a:p>
        </p:txBody>
      </p:sp>
    </p:spTree>
    <p:extLst>
      <p:ext uri="{BB962C8B-B14F-4D97-AF65-F5344CB8AC3E}">
        <p14:creationId xmlns:p14="http://schemas.microsoft.com/office/powerpoint/2010/main" val="13615744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BAD40-E6B8-8645-A078-F45EB788D592}" type="slidenum">
              <a:rPr lang="en-US" smtClean="0"/>
              <a:pPr/>
              <a:t>2</a:t>
            </a:fld>
            <a:endParaRPr lang="en-US" dirty="0"/>
          </a:p>
        </p:txBody>
      </p:sp>
    </p:spTree>
    <p:extLst>
      <p:ext uri="{BB962C8B-B14F-4D97-AF65-F5344CB8AC3E}">
        <p14:creationId xmlns:p14="http://schemas.microsoft.com/office/powerpoint/2010/main" val="2900077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B49D87-6B25-4923-9CA8-3F84F56E6F8D}" type="slidenum">
              <a:rPr lang="en-US" smtClean="0"/>
              <a:pPr>
                <a:defRPr/>
              </a:pPr>
              <a:t>4</a:t>
            </a:fld>
            <a:endParaRPr lang="en-US" dirty="0"/>
          </a:p>
        </p:txBody>
      </p:sp>
    </p:spTree>
    <p:extLst>
      <p:ext uri="{BB962C8B-B14F-4D97-AF65-F5344CB8AC3E}">
        <p14:creationId xmlns:p14="http://schemas.microsoft.com/office/powerpoint/2010/main" val="47990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B49D87-6B25-4923-9CA8-3F84F56E6F8D}" type="slidenum">
              <a:rPr lang="en-US" smtClean="0"/>
              <a:pPr>
                <a:defRPr/>
              </a:pPr>
              <a:t>5</a:t>
            </a:fld>
            <a:endParaRPr lang="en-US" dirty="0"/>
          </a:p>
        </p:txBody>
      </p:sp>
    </p:spTree>
    <p:extLst>
      <p:ext uri="{BB962C8B-B14F-4D97-AF65-F5344CB8AC3E}">
        <p14:creationId xmlns:p14="http://schemas.microsoft.com/office/powerpoint/2010/main" val="479901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F0BAD40-E6B8-8645-A078-F45EB788D592}" type="slidenum">
              <a:rPr lang="en-US" smtClean="0"/>
              <a:pPr/>
              <a:t>10</a:t>
            </a:fld>
            <a:endParaRPr lang="en-US" dirty="0"/>
          </a:p>
        </p:txBody>
      </p:sp>
    </p:spTree>
    <p:extLst>
      <p:ext uri="{BB962C8B-B14F-4D97-AF65-F5344CB8AC3E}">
        <p14:creationId xmlns:p14="http://schemas.microsoft.com/office/powerpoint/2010/main" val="215147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BAD40-E6B8-8645-A078-F45EB788D592}" type="slidenum">
              <a:rPr lang="en-US" smtClean="0"/>
              <a:pPr/>
              <a:t>11</a:t>
            </a:fld>
            <a:endParaRPr lang="en-US" dirty="0"/>
          </a:p>
        </p:txBody>
      </p:sp>
    </p:spTree>
    <p:extLst>
      <p:ext uri="{BB962C8B-B14F-4D97-AF65-F5344CB8AC3E}">
        <p14:creationId xmlns:p14="http://schemas.microsoft.com/office/powerpoint/2010/main" val="2748955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BAD40-E6B8-8645-A078-F45EB788D592}" type="slidenum">
              <a:rPr lang="en-US" smtClean="0"/>
              <a:pPr/>
              <a:t>12</a:t>
            </a:fld>
            <a:endParaRPr lang="en-US" dirty="0"/>
          </a:p>
        </p:txBody>
      </p:sp>
    </p:spTree>
    <p:extLst>
      <p:ext uri="{BB962C8B-B14F-4D97-AF65-F5344CB8AC3E}">
        <p14:creationId xmlns:p14="http://schemas.microsoft.com/office/powerpoint/2010/main" val="3731561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BAD40-E6B8-8645-A078-F45EB788D592}" type="slidenum">
              <a:rPr lang="en-US" smtClean="0"/>
              <a:pPr/>
              <a:t>13</a:t>
            </a:fld>
            <a:endParaRPr lang="en-US" dirty="0"/>
          </a:p>
        </p:txBody>
      </p:sp>
    </p:spTree>
    <p:extLst>
      <p:ext uri="{BB962C8B-B14F-4D97-AF65-F5344CB8AC3E}">
        <p14:creationId xmlns:p14="http://schemas.microsoft.com/office/powerpoint/2010/main" val="3731561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0BAD40-E6B8-8645-A078-F45EB788D592}" type="slidenum">
              <a:rPr lang="en-US" smtClean="0"/>
              <a:pPr/>
              <a:t>14</a:t>
            </a:fld>
            <a:endParaRPr lang="en-US" dirty="0"/>
          </a:p>
        </p:txBody>
      </p:sp>
    </p:spTree>
    <p:extLst>
      <p:ext uri="{BB962C8B-B14F-4D97-AF65-F5344CB8AC3E}">
        <p14:creationId xmlns:p14="http://schemas.microsoft.com/office/powerpoint/2010/main" val="355070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2000"/>
            </a:lvl2pPr>
            <a:lvl3pPr>
              <a:defRPr sz="1800"/>
            </a:lvl3pPr>
            <a:lvl4pPr>
              <a:defRPr sz="1600"/>
            </a:lvl4pPr>
            <a:lvl5pPr>
              <a:buClr>
                <a:schemeClr val="tx2"/>
              </a:buCl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7472" y="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45440" y="1143000"/>
            <a:ext cx="4038600" cy="522760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36440" y="1143000"/>
            <a:ext cx="4038600" cy="522760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45440" y="1143000"/>
            <a:ext cx="4038600" cy="5227603"/>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36440" y="1143000"/>
            <a:ext cx="4038600" cy="5227603"/>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95351"/>
            <a:ext cx="4040188" cy="639762"/>
          </a:xfrm>
        </p:spPr>
        <p:txBody>
          <a:bodyPr anchor="b"/>
          <a:lstStyle>
            <a:lvl1pPr marL="0" indent="0">
              <a:buNone/>
              <a:defRPr sz="2400" b="1">
                <a:solidFill>
                  <a:srgbClr val="0067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35112"/>
            <a:ext cx="4040188" cy="4573367"/>
          </a:xfrm>
        </p:spPr>
        <p:txBody>
          <a:bodyPr/>
          <a:lstStyle>
            <a:lvl1pPr>
              <a:defRPr sz="2200"/>
            </a:lvl1pPr>
            <a:lvl2pPr>
              <a:defRPr sz="2000"/>
            </a:lvl2pPr>
            <a:lvl3pPr>
              <a:defRPr sz="1800"/>
            </a:lvl3pPr>
            <a:lvl4pPr>
              <a:defRPr sz="1600" baseline="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895351"/>
            <a:ext cx="4041775" cy="639762"/>
          </a:xfrm>
        </p:spPr>
        <p:txBody>
          <a:bodyPr anchor="b"/>
          <a:lstStyle>
            <a:lvl1pPr marL="0" indent="0">
              <a:buNone/>
              <a:defRPr sz="2400" b="1">
                <a:solidFill>
                  <a:srgbClr val="0067B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35112"/>
            <a:ext cx="4041775" cy="457336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idx="1" hasCustomPrompt="1"/>
          </p:nvPr>
        </p:nvSpPr>
        <p:spPr>
          <a:xfrm>
            <a:off x="347472" y="1143000"/>
            <a:ext cx="8229600" cy="5167123"/>
          </a:xfrm>
          <a:prstGeom prst="rect">
            <a:avLst/>
          </a:prstGeom>
        </p:spPr>
        <p:txBody>
          <a:bodyPr vert="horz" lIns="0" tIns="0" rIns="0" bIns="0" rtlCol="0">
            <a:normAutofit/>
          </a:bodyPr>
          <a:lstStyle>
            <a:lvl1pPr marL="0" indent="0">
              <a:spcBef>
                <a:spcPts val="1200"/>
              </a:spcBef>
              <a:buNone/>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2640"/>
            <a:ext cx="3008313" cy="1045440"/>
          </a:xfrm>
        </p:spPr>
        <p:txBody>
          <a:bodyPr anchor="t" anchorCtr="0"/>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3575050" y="872640"/>
            <a:ext cx="5111750" cy="5253523"/>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18080"/>
            <a:ext cx="3008313" cy="42080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67679"/>
            <a:ext cx="5486400" cy="37598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7345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472" y="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47472" y="1143000"/>
            <a:ext cx="8229600" cy="5167123"/>
          </a:xfrm>
          <a:prstGeom prst="rect">
            <a:avLst/>
          </a:prstGeom>
        </p:spPr>
        <p:txBody>
          <a:bodyPr/>
          <a:lstStyle>
            <a:lvl1pPr>
              <a:defRPr sz="2200"/>
            </a:lvl1pPr>
            <a:lvl2pPr>
              <a:defRPr sz="2000"/>
            </a:lvl2pPr>
            <a:lvl3pPr>
              <a:defRPr sz="1800"/>
            </a:lvl3pPr>
            <a:lvl4pPr>
              <a:defRPr sz="1600"/>
            </a:lvl4pPr>
            <a:lvl5pPr>
              <a:buClr>
                <a:schemeClr val="tx2"/>
              </a:buCl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7472" y="0"/>
            <a:ext cx="8229600" cy="1143000"/>
          </a:xfrm>
          <a:prstGeom prst="rect">
            <a:avLst/>
          </a:prstGeom>
        </p:spPr>
        <p:txBody>
          <a:bodyPr/>
          <a:lstStyle/>
          <a:p>
            <a:r>
              <a:rPr lang="en-US" dirty="0" smtClean="0"/>
              <a:t>Click to edit Master title style</a:t>
            </a:r>
            <a:endParaRPr lang="en-US" dirty="0"/>
          </a:p>
        </p:txBody>
      </p:sp>
      <p:sp>
        <p:nvSpPr>
          <p:cNvPr id="3" name="Text Placeholder 2"/>
          <p:cNvSpPr>
            <a:spLocks noGrp="1"/>
          </p:cNvSpPr>
          <p:nvPr>
            <p:ph idx="1" hasCustomPrompt="1"/>
          </p:nvPr>
        </p:nvSpPr>
        <p:spPr>
          <a:xfrm>
            <a:off x="347472" y="1143000"/>
            <a:ext cx="8229600" cy="5167123"/>
          </a:xfrm>
          <a:prstGeom prst="rect">
            <a:avLst/>
          </a:prstGeom>
        </p:spPr>
        <p:txBody>
          <a:bodyPr vert="horz" lIns="0" tIns="0" rIns="0" bIns="0" rtlCol="0">
            <a:normAutofit/>
          </a:bodyPr>
          <a:lstStyle>
            <a:lvl1pPr marL="0" indent="0">
              <a:spcBef>
                <a:spcPts val="1200"/>
              </a:spcBef>
              <a:buNone/>
              <a:defRPr/>
            </a:lvl1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descr="EXC_DP_4C_PS.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81547" y="5990999"/>
            <a:ext cx="1823782" cy="642123"/>
          </a:xfrm>
          <a:prstGeom prst="rect">
            <a:avLst/>
          </a:prstGeom>
        </p:spPr>
      </p:pic>
      <p:sp>
        <p:nvSpPr>
          <p:cNvPr id="2" name="Title Placeholder 1"/>
          <p:cNvSpPr>
            <a:spLocks noGrp="1"/>
          </p:cNvSpPr>
          <p:nvPr>
            <p:ph type="title"/>
          </p:nvPr>
        </p:nvSpPr>
        <p:spPr>
          <a:xfrm>
            <a:off x="347472" y="0"/>
            <a:ext cx="8229600" cy="1143000"/>
          </a:xfrm>
          <a:prstGeom prst="rect">
            <a:avLst/>
          </a:prstGeom>
        </p:spPr>
        <p:txBody>
          <a:bodyPr vert="horz" lIns="0" tIns="0" rIns="0" bIns="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7472" y="1143000"/>
            <a:ext cx="8229600" cy="516712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Box 10"/>
          <p:cNvSpPr txBox="1"/>
          <p:nvPr/>
        </p:nvSpPr>
        <p:spPr>
          <a:xfrm>
            <a:off x="4275330" y="6497651"/>
            <a:ext cx="347472" cy="169277"/>
          </a:xfrm>
          <a:prstGeom prst="rect">
            <a:avLst/>
          </a:prstGeom>
          <a:noFill/>
        </p:spPr>
        <p:txBody>
          <a:bodyPr wrap="square" lIns="0" tIns="0" rIns="0" bIns="0" rtlCol="0" anchor="ctr" anchorCtr="0">
            <a:spAutoFit/>
          </a:bodyPr>
          <a:lstStyle/>
          <a:p>
            <a:pPr algn="ctr"/>
            <a:fld id="{127E15C9-C2B2-3543-8FD8-47D3FF647004}" type="slidenum">
              <a:rPr lang="en-US" sz="1100" b="0" i="0" smtClean="0">
                <a:solidFill>
                  <a:schemeClr val="bg2"/>
                </a:solidFill>
                <a:latin typeface="Arial"/>
                <a:cs typeface="Arial"/>
              </a:rPr>
              <a:pPr algn="ctr"/>
              <a:t>‹#›</a:t>
            </a:fld>
            <a:endParaRPr lang="en-US" sz="1100" b="0" i="0" dirty="0">
              <a:solidFill>
                <a:schemeClr val="bg2"/>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8" r:id="rId5"/>
    <p:sldLayoutId id="2147483669" r:id="rId6"/>
  </p:sldLayoutIdLst>
  <p:timing>
    <p:tnLst>
      <p:par>
        <p:cTn id="1" dur="indefinite" restart="never" nodeType="tmRoot"/>
      </p:par>
    </p:tnLst>
  </p:timing>
  <p:hf hdr="0" ftr="0" dt="0"/>
  <p:txStyles>
    <p:titleStyle>
      <a:lvl1pPr algn="l" defTabSz="457200" rtl="0" eaLnBrk="1" latinLnBrk="0" hangingPunct="1">
        <a:spcBef>
          <a:spcPct val="0"/>
        </a:spcBef>
        <a:buNone/>
        <a:defRPr sz="2400" b="1" i="0" kern="1200" baseline="0">
          <a:solidFill>
            <a:srgbClr val="0067B1"/>
          </a:solidFill>
          <a:latin typeface="Arial"/>
          <a:ea typeface="+mj-ea"/>
          <a:cs typeface="Arial"/>
        </a:defRPr>
      </a:lvl1pPr>
    </p:titleStyle>
    <p:bodyStyle>
      <a:lvl1pPr marL="342900" marR="0" indent="-342900" algn="l" defTabSz="457200" rtl="0" eaLnBrk="1" fontAlgn="auto" latinLnBrk="0" hangingPunct="1">
        <a:lnSpc>
          <a:spcPct val="100000"/>
        </a:lnSpc>
        <a:spcBef>
          <a:spcPct val="20000"/>
        </a:spcBef>
        <a:spcAft>
          <a:spcPts val="0"/>
        </a:spcAft>
        <a:buClr>
          <a:srgbClr val="0067B1"/>
        </a:buClr>
        <a:buSzPct val="100000"/>
        <a:buFont typeface="Wingdings" charset="2"/>
        <a:buChar char="§"/>
        <a:tabLst/>
        <a:defRPr sz="2200" b="0" kern="1200">
          <a:solidFill>
            <a:schemeClr val="tx1"/>
          </a:solidFill>
          <a:latin typeface="Arial"/>
          <a:ea typeface="+mn-ea"/>
          <a:cs typeface="+mn-cs"/>
        </a:defRPr>
      </a:lvl1pPr>
      <a:lvl2pPr marL="640080" marR="0" indent="-285750" algn="l" defTabSz="457200" rtl="0" eaLnBrk="1" fontAlgn="auto" latinLnBrk="0" hangingPunct="1">
        <a:lnSpc>
          <a:spcPct val="100000"/>
        </a:lnSpc>
        <a:spcBef>
          <a:spcPct val="20000"/>
        </a:spcBef>
        <a:spcAft>
          <a:spcPts val="0"/>
        </a:spcAft>
        <a:buClr>
          <a:srgbClr val="0067B1"/>
        </a:buClr>
        <a:buSzTx/>
        <a:buFont typeface="Arial"/>
        <a:buChar char="•"/>
        <a:tabLst/>
        <a:defRPr sz="2000" kern="1200">
          <a:solidFill>
            <a:schemeClr val="tx1"/>
          </a:solidFill>
          <a:latin typeface="Arial"/>
          <a:ea typeface="+mn-ea"/>
          <a:cs typeface="+mn-cs"/>
        </a:defRPr>
      </a:lvl2pPr>
      <a:lvl3pPr marL="868680" marR="0" indent="-228600" algn="l" defTabSz="457200" rtl="0" eaLnBrk="1" fontAlgn="auto" latinLnBrk="0" hangingPunct="1">
        <a:lnSpc>
          <a:spcPct val="100000"/>
        </a:lnSpc>
        <a:spcBef>
          <a:spcPct val="20000"/>
        </a:spcBef>
        <a:spcAft>
          <a:spcPts val="0"/>
        </a:spcAft>
        <a:buClr>
          <a:srgbClr val="0067B1"/>
        </a:buClr>
        <a:buSzTx/>
        <a:buFont typeface="Lucida Grande"/>
        <a:buChar char="–"/>
        <a:tabLst/>
        <a:defRPr sz="1800" kern="1200">
          <a:solidFill>
            <a:schemeClr val="tx1"/>
          </a:solidFill>
          <a:latin typeface="Arial"/>
          <a:ea typeface="+mn-ea"/>
          <a:cs typeface="+mn-cs"/>
        </a:defRPr>
      </a:lvl3pPr>
      <a:lvl4pPr marL="1097280" marR="0" indent="-228600" algn="l" defTabSz="457200" rtl="0" eaLnBrk="1" fontAlgn="auto" latinLnBrk="0" hangingPunct="1">
        <a:lnSpc>
          <a:spcPct val="100000"/>
        </a:lnSpc>
        <a:spcBef>
          <a:spcPct val="20000"/>
        </a:spcBef>
        <a:spcAft>
          <a:spcPts val="0"/>
        </a:spcAft>
        <a:buClr>
          <a:srgbClr val="0067B1"/>
        </a:buClr>
        <a:buSzPct val="75000"/>
        <a:buFont typeface="Courier New"/>
        <a:buChar char="o"/>
        <a:tabLst/>
        <a:defRPr sz="1600" kern="1200">
          <a:solidFill>
            <a:schemeClr val="tx1"/>
          </a:solidFill>
          <a:latin typeface="Arial"/>
          <a:ea typeface="+mn-ea"/>
          <a:cs typeface="+mn-cs"/>
        </a:defRPr>
      </a:lvl4pPr>
      <a:lvl5pPr marL="1325880" marR="0" indent="-228600" algn="l" defTabSz="457200" rtl="0" eaLnBrk="1" fontAlgn="auto" latinLnBrk="0" hangingPunct="1">
        <a:lnSpc>
          <a:spcPct val="100000"/>
        </a:lnSpc>
        <a:spcBef>
          <a:spcPct val="20000"/>
        </a:spcBef>
        <a:spcAft>
          <a:spcPts val="0"/>
        </a:spcAft>
        <a:buClr>
          <a:srgbClr val="0067B1"/>
        </a:buClr>
        <a:buSzTx/>
        <a:buFont typeface="Arial"/>
        <a:buChar char="»"/>
        <a:tabLst/>
        <a:defRPr sz="14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EXC_PEP_4C_PS.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81547" y="5989236"/>
            <a:ext cx="1899986" cy="641773"/>
          </a:xfrm>
          <a:prstGeom prst="rect">
            <a:avLst/>
          </a:prstGeom>
        </p:spPr>
      </p:pic>
      <p:sp>
        <p:nvSpPr>
          <p:cNvPr id="4" name="TextBox 3"/>
          <p:cNvSpPr txBox="1"/>
          <p:nvPr/>
        </p:nvSpPr>
        <p:spPr>
          <a:xfrm>
            <a:off x="4275330" y="6497651"/>
            <a:ext cx="347472" cy="169277"/>
          </a:xfrm>
          <a:prstGeom prst="rect">
            <a:avLst/>
          </a:prstGeom>
          <a:noFill/>
        </p:spPr>
        <p:txBody>
          <a:bodyPr wrap="square" lIns="0" tIns="0" rIns="0" bIns="0" rtlCol="0" anchor="ctr" anchorCtr="0">
            <a:spAutoFit/>
          </a:bodyPr>
          <a:lstStyle/>
          <a:p>
            <a:pPr algn="ctr"/>
            <a:fld id="{127E15C9-C2B2-3543-8FD8-47D3FF647004}" type="slidenum">
              <a:rPr lang="en-US" sz="1100" b="0" i="0" smtClean="0">
                <a:solidFill>
                  <a:srgbClr val="949494"/>
                </a:solidFill>
                <a:latin typeface="Arial"/>
                <a:cs typeface="Arial"/>
              </a:rPr>
              <a:pPr algn="ctr"/>
              <a:t>‹#›</a:t>
            </a:fld>
            <a:endParaRPr lang="en-US" sz="1100" b="0" i="0" dirty="0">
              <a:solidFill>
                <a:srgbClr val="949494"/>
              </a:solidFill>
              <a:latin typeface="Arial"/>
              <a:cs typeface="Arial"/>
            </a:endParaRPr>
          </a:p>
        </p:txBody>
      </p:sp>
    </p:spTree>
    <p:extLst>
      <p:ext uri="{BB962C8B-B14F-4D97-AF65-F5344CB8AC3E}">
        <p14:creationId xmlns:p14="http://schemas.microsoft.com/office/powerpoint/2010/main" val="128027874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347471" y="3285352"/>
            <a:ext cx="8534061" cy="1304478"/>
          </a:xfrm>
          <a:prstGeom prst="rect">
            <a:avLst/>
          </a:prstGeom>
        </p:spPr>
        <p:txBody>
          <a:bodyPr vert="horz" lIns="0" tIns="0" rIns="91440" bIns="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chemeClr val="bg1"/>
                </a:solidFill>
                <a:latin typeface="Arial"/>
                <a:cs typeface="Arial"/>
              </a:rPr>
              <a:t>Energy Efficiency Program Plan</a:t>
            </a:r>
          </a:p>
          <a:p>
            <a:pPr algn="l"/>
            <a:r>
              <a:rPr lang="en-US" sz="2400" b="1" dirty="0" smtClean="0">
                <a:solidFill>
                  <a:schemeClr val="bg1"/>
                </a:solidFill>
                <a:latin typeface="Arial"/>
                <a:cs typeface="Arial"/>
              </a:rPr>
              <a:t>Three Year Program Cycle</a:t>
            </a:r>
            <a:endParaRPr lang="en-US" sz="2400" b="1" dirty="0">
              <a:solidFill>
                <a:schemeClr val="bg1"/>
              </a:solidFill>
              <a:latin typeface="Arial"/>
              <a:cs typeface="Arial"/>
            </a:endParaRPr>
          </a:p>
        </p:txBody>
      </p:sp>
      <p:sp>
        <p:nvSpPr>
          <p:cNvPr id="8" name="Subtitle 2"/>
          <p:cNvSpPr txBox="1">
            <a:spLocks/>
          </p:cNvSpPr>
          <p:nvPr/>
        </p:nvSpPr>
        <p:spPr>
          <a:xfrm>
            <a:off x="347472" y="5335620"/>
            <a:ext cx="8796528" cy="607002"/>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0067B1"/>
                </a:solidFill>
                <a:latin typeface="Arial"/>
                <a:cs typeface="Arial"/>
              </a:rPr>
              <a:t>February 15, 2017</a:t>
            </a:r>
            <a:endParaRPr lang="en-US" sz="2400" b="1" dirty="0">
              <a:solidFill>
                <a:srgbClr val="0067B1"/>
              </a:solidFill>
              <a:latin typeface="Arial"/>
              <a:cs typeface="Arial"/>
            </a:endParaRPr>
          </a:p>
        </p:txBody>
      </p:sp>
      <p:sp>
        <p:nvSpPr>
          <p:cNvPr id="9" name="Subtitle 2"/>
          <p:cNvSpPr txBox="1">
            <a:spLocks/>
          </p:cNvSpPr>
          <p:nvPr/>
        </p:nvSpPr>
        <p:spPr>
          <a:xfrm>
            <a:off x="347472" y="5936094"/>
            <a:ext cx="8796528" cy="607002"/>
          </a:xfrm>
          <a:prstGeom prst="rect">
            <a:avLst/>
          </a:prstGeom>
        </p:spPr>
        <p:txBody>
          <a:bodyPr vert="horz" lIns="0" tIns="0" rIns="0" bIns="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1400" dirty="0">
              <a:solidFill>
                <a:srgbClr val="0067B1"/>
              </a:solidFill>
              <a:latin typeface="Arial"/>
              <a:cs typeface="Arial"/>
            </a:endParaRPr>
          </a:p>
        </p:txBody>
      </p:sp>
    </p:spTree>
    <p:extLst>
      <p:ext uri="{BB962C8B-B14F-4D97-AF65-F5344CB8AC3E}">
        <p14:creationId xmlns:p14="http://schemas.microsoft.com/office/powerpoint/2010/main" val="2409520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Avoided Costs and Cost-Effectiveness</a:t>
            </a:r>
            <a:endParaRPr lang="en-US" dirty="0"/>
          </a:p>
        </p:txBody>
      </p:sp>
      <p:sp>
        <p:nvSpPr>
          <p:cNvPr id="3" name="Content Placeholder 2"/>
          <p:cNvSpPr>
            <a:spLocks noGrp="1"/>
          </p:cNvSpPr>
          <p:nvPr>
            <p:ph idx="1"/>
          </p:nvPr>
        </p:nvSpPr>
        <p:spPr>
          <a:xfrm>
            <a:off x="347471" y="1143000"/>
            <a:ext cx="8480001" cy="5167123"/>
          </a:xfrm>
        </p:spPr>
        <p:txBody>
          <a:bodyPr>
            <a:normAutofit/>
          </a:bodyPr>
          <a:lstStyle/>
          <a:p>
            <a:pPr lvl="0"/>
            <a:r>
              <a:rPr lang="en-US" dirty="0" smtClean="0"/>
              <a:t>Avoided Costs are based on the methodology and values approved by the EEAC on 1/11/2017</a:t>
            </a:r>
          </a:p>
          <a:p>
            <a:pPr lvl="1"/>
            <a:endParaRPr lang="en-US" sz="2400" dirty="0"/>
          </a:p>
          <a:p>
            <a:pPr lvl="0"/>
            <a:r>
              <a:rPr lang="en-US" dirty="0"/>
              <a:t>Delmarva Power felt it was important to present the </a:t>
            </a:r>
            <a:r>
              <a:rPr lang="en-US" dirty="0" smtClean="0"/>
              <a:t>Total Resource Cost (TRC) metric 2 different ways:</a:t>
            </a:r>
          </a:p>
          <a:p>
            <a:pPr lvl="1"/>
            <a:r>
              <a:rPr lang="en-US" dirty="0" smtClean="0"/>
              <a:t>“TRC” uses conservative assumptions including a weighted average cost of capital, average line losses, and excluding non-energy benefits</a:t>
            </a:r>
          </a:p>
          <a:p>
            <a:pPr lvl="1"/>
            <a:r>
              <a:rPr lang="en-US" dirty="0" smtClean="0"/>
              <a:t>“EEAC TRC” follows the EM&amp;V regulations which directs energy providers to use a 4.00% discount rate, marginal line losses and include non-energy benefits such as an adder for air emissions externalities</a:t>
            </a:r>
            <a:endParaRPr lang="en-US" baseline="30000" dirty="0"/>
          </a:p>
          <a:p>
            <a:pPr marL="354330" lvl="1" indent="0">
              <a:buNone/>
            </a:pPr>
            <a:endParaRPr lang="en-US" dirty="0"/>
          </a:p>
        </p:txBody>
      </p:sp>
    </p:spTree>
    <p:extLst>
      <p:ext uri="{BB962C8B-B14F-4D97-AF65-F5344CB8AC3E}">
        <p14:creationId xmlns:p14="http://schemas.microsoft.com/office/powerpoint/2010/main" val="235047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Opower Program Cycle Summary (Budgets, Savings and TRC)</a:t>
            </a:r>
            <a:endParaRPr lang="en-US" dirty="0"/>
          </a:p>
        </p:txBody>
      </p:sp>
      <p:sp>
        <p:nvSpPr>
          <p:cNvPr id="3" name="Content Placeholder 2"/>
          <p:cNvSpPr>
            <a:spLocks noGrp="1"/>
          </p:cNvSpPr>
          <p:nvPr>
            <p:ph idx="1"/>
          </p:nvPr>
        </p:nvSpPr>
        <p:spPr>
          <a:xfrm>
            <a:off x="347471" y="1143000"/>
            <a:ext cx="8480001" cy="5167123"/>
          </a:xfrm>
        </p:spPr>
        <p:txBody>
          <a:bodyPr>
            <a:normAutofit lnSpcReduction="10000"/>
          </a:bodyPr>
          <a:lstStyle/>
          <a:p>
            <a:pPr marL="354330" lvl="1" indent="0">
              <a:buNone/>
            </a:pPr>
            <a:r>
              <a:rPr lang="en-US" sz="1200" b="1" dirty="0" smtClean="0"/>
              <a:t>Net Wholesale Forecast for the Behavior Based Program Using Conservative Assumptions</a:t>
            </a:r>
          </a:p>
          <a:p>
            <a:pPr marL="354330" lvl="1" indent="0">
              <a:buNone/>
            </a:pPr>
            <a:endParaRPr lang="en-US" sz="1200" b="1" dirty="0" smtClean="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r>
              <a:rPr lang="en-US" sz="1200" b="1" dirty="0"/>
              <a:t>Net Wholesale Forecast for the Behavior Based Program Using </a:t>
            </a:r>
            <a:r>
              <a:rPr lang="en-US" sz="1200" b="1" dirty="0" smtClean="0"/>
              <a:t>Assumptions outlined in the EM&amp;V Regulations</a:t>
            </a:r>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smtClean="0"/>
          </a:p>
          <a:p>
            <a:pPr marL="354330" lvl="1" indent="0">
              <a:buNone/>
            </a:pPr>
            <a:r>
              <a:rPr lang="en-US" sz="1200" dirty="0"/>
              <a:t>Note: MWh savings, MW savings and participants are program-to-date snapshots for each year.</a:t>
            </a:r>
          </a:p>
          <a:p>
            <a:pPr marL="354330" lvl="1" indent="0">
              <a:buNone/>
            </a:pP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2844181743"/>
              </p:ext>
            </p:extLst>
          </p:nvPr>
        </p:nvGraphicFramePr>
        <p:xfrm>
          <a:off x="652440" y="1414132"/>
          <a:ext cx="6822249" cy="1945752"/>
        </p:xfrm>
        <a:graphic>
          <a:graphicData uri="http://schemas.openxmlformats.org/drawingml/2006/table">
            <a:tbl>
              <a:tblPr firstRow="1" firstCol="1" bandRow="1">
                <a:tableStyleId>{5C22544A-7EE6-4342-B048-85BDC9FD1C3A}</a:tableStyleId>
              </a:tblPr>
              <a:tblGrid>
                <a:gridCol w="2626869"/>
                <a:gridCol w="1048845"/>
                <a:gridCol w="1048845"/>
                <a:gridCol w="1048845"/>
                <a:gridCol w="1048845"/>
              </a:tblGrid>
              <a:tr h="243219">
                <a:tc>
                  <a:txBody>
                    <a:bodyPr/>
                    <a:lstStyle/>
                    <a:p>
                      <a:pPr marL="0" marR="0" algn="ctr">
                        <a:spcBef>
                          <a:spcPts val="0"/>
                        </a:spcBef>
                        <a:spcAft>
                          <a:spcPts val="0"/>
                        </a:spcAft>
                      </a:pPr>
                      <a:r>
                        <a:rPr lang="en-US" sz="1200" dirty="0">
                          <a:effectLst/>
                        </a:rPr>
                        <a:t>Behavior Based Program</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2017</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2018</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2019</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Total</a:t>
                      </a:r>
                      <a:endParaRPr lang="en-US" sz="1200" dirty="0">
                        <a:effectLst/>
                        <a:latin typeface="Times"/>
                        <a:ea typeface="Times"/>
                        <a:cs typeface="Times New Roman"/>
                      </a:endParaRPr>
                    </a:p>
                  </a:txBody>
                  <a:tcPr marL="68580" marR="68580" marT="0" marB="0" anchor="ctr"/>
                </a:tc>
              </a:tr>
              <a:tr h="243219">
                <a:tc>
                  <a:txBody>
                    <a:bodyPr/>
                    <a:lstStyle/>
                    <a:p>
                      <a:pPr marL="0" marR="0">
                        <a:spcBef>
                          <a:spcPts val="0"/>
                        </a:spcBef>
                        <a:spcAft>
                          <a:spcPts val="0"/>
                        </a:spcAft>
                      </a:pPr>
                      <a:r>
                        <a:rPr lang="en-US" sz="1200" dirty="0">
                          <a:effectLst/>
                        </a:rPr>
                        <a:t>Annual MWh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12,893</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19,769</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23,636</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23,636</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Annual MW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3.989</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4.744</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5.714</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5.714</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Participants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180,000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180,000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180,000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180,000</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Incentive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Implementation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$2,184,211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$2,078,947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$2,078,947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$6,342,105</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Total Program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$2,184,211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$2,078,947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$2,078,947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$6,342,105</a:t>
                      </a:r>
                      <a:endParaRPr lang="en-US" sz="1200" dirty="0">
                        <a:effectLst/>
                        <a:latin typeface="Times"/>
                        <a:ea typeface="Times"/>
                        <a:cs typeface="Times New Roman"/>
                      </a:endParaRPr>
                    </a:p>
                  </a:txBody>
                  <a:tcPr marL="68580" marR="68580" marT="0" marB="0"/>
                </a:tc>
              </a:tr>
              <a:tr h="243219">
                <a:tc>
                  <a:txBody>
                    <a:bodyPr/>
                    <a:lstStyle/>
                    <a:p>
                      <a:pPr marL="0" marR="0">
                        <a:spcBef>
                          <a:spcPts val="0"/>
                        </a:spcBef>
                        <a:spcAft>
                          <a:spcPts val="0"/>
                        </a:spcAft>
                      </a:pPr>
                      <a:r>
                        <a:rPr lang="en-US" sz="1200" dirty="0">
                          <a:effectLst/>
                        </a:rPr>
                        <a:t>TRC 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a:effectLst/>
                        </a:rPr>
                        <a:t>2.45</a:t>
                      </a:r>
                      <a:endParaRPr lang="en-US" sz="1200" dirty="0">
                        <a:effectLst/>
                        <a:latin typeface="Times"/>
                        <a:ea typeface="Times"/>
                        <a:cs typeface="Times New Roman"/>
                      </a:endParaRPr>
                    </a:p>
                  </a:txBody>
                  <a:tcPr marL="68580" marR="68580" marT="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80473663"/>
              </p:ext>
            </p:extLst>
          </p:nvPr>
        </p:nvGraphicFramePr>
        <p:xfrm>
          <a:off x="652441" y="3948860"/>
          <a:ext cx="6822247" cy="1984110"/>
        </p:xfrm>
        <a:graphic>
          <a:graphicData uri="http://schemas.openxmlformats.org/drawingml/2006/table">
            <a:tbl>
              <a:tblPr firstRow="1" firstCol="1" bandRow="1">
                <a:tableStyleId>{5C22544A-7EE6-4342-B048-85BDC9FD1C3A}</a:tableStyleId>
              </a:tblPr>
              <a:tblGrid>
                <a:gridCol w="2507783"/>
                <a:gridCol w="1078616"/>
                <a:gridCol w="1078616"/>
                <a:gridCol w="1078616"/>
                <a:gridCol w="1078616"/>
              </a:tblGrid>
              <a:tr h="392487">
                <a:tc>
                  <a:txBody>
                    <a:bodyPr/>
                    <a:lstStyle/>
                    <a:p>
                      <a:pPr marL="0" marR="0">
                        <a:lnSpc>
                          <a:spcPct val="115000"/>
                        </a:lnSpc>
                        <a:spcBef>
                          <a:spcPts val="0"/>
                        </a:spcBef>
                        <a:spcAft>
                          <a:spcPts val="0"/>
                        </a:spcAft>
                      </a:pPr>
                      <a:r>
                        <a:rPr lang="en-US" sz="1200" dirty="0">
                          <a:effectLst/>
                        </a:rPr>
                        <a:t>Behavior Based Program</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2018</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2019</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Total</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Annual MWh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13,339</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20,453</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24,455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24,455</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Annual MW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4.568</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5.432</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6.543</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6.543</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Participants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180,000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180,000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180,000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180,000</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Incentive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Implementation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$2,184,211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$2,078,947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$2,078,947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$6,342,105</a:t>
                      </a:r>
                      <a:endParaRPr lang="en-US" sz="1100" dirty="0">
                        <a:effectLst/>
                        <a:latin typeface="Calibri"/>
                        <a:ea typeface="Calibri"/>
                        <a:cs typeface="Times New Roman"/>
                      </a:endParaRPr>
                    </a:p>
                  </a:txBody>
                  <a:tcPr marL="68580" marR="68580" marT="0" marB="0"/>
                </a:tc>
              </a:tr>
              <a:tr h="230074">
                <a:tc>
                  <a:txBody>
                    <a:bodyPr/>
                    <a:lstStyle/>
                    <a:p>
                      <a:pPr marL="0" marR="0">
                        <a:lnSpc>
                          <a:spcPct val="115000"/>
                        </a:lnSpc>
                        <a:spcBef>
                          <a:spcPts val="0"/>
                        </a:spcBef>
                        <a:spcAft>
                          <a:spcPts val="0"/>
                        </a:spcAft>
                      </a:pPr>
                      <a:r>
                        <a:rPr lang="en-US" sz="1200" dirty="0">
                          <a:effectLst/>
                        </a:rPr>
                        <a:t>Total Program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$2,184,211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$2,078,947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$2,078,947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$6,342,105</a:t>
                      </a:r>
                      <a:endParaRPr lang="en-US" sz="1100" dirty="0">
                        <a:effectLst/>
                        <a:latin typeface="Calibri"/>
                        <a:ea typeface="Calibri"/>
                        <a:cs typeface="Times New Roman"/>
                      </a:endParaRPr>
                    </a:p>
                  </a:txBody>
                  <a:tcPr marL="68580" marR="68580" marT="0" marB="0"/>
                </a:tc>
              </a:tr>
              <a:tr h="211179">
                <a:tc>
                  <a:txBody>
                    <a:bodyPr/>
                    <a:lstStyle/>
                    <a:p>
                      <a:pPr marL="0" marR="0">
                        <a:spcBef>
                          <a:spcPts val="0"/>
                        </a:spcBef>
                        <a:spcAft>
                          <a:spcPts val="0"/>
                        </a:spcAft>
                      </a:pPr>
                      <a:r>
                        <a:rPr lang="en-US" sz="1200" dirty="0" smtClean="0">
                          <a:effectLst/>
                        </a:rPr>
                        <a:t>EEAC TRC </a:t>
                      </a:r>
                      <a:r>
                        <a:rPr lang="en-US" sz="1200" dirty="0">
                          <a:effectLst/>
                        </a:rPr>
                        <a:t>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rPr>
                        <a:t>2.93</a:t>
                      </a:r>
                      <a:endParaRPr lang="en-US" sz="1200" dirty="0">
                        <a:effectLst/>
                        <a:latin typeface="Times"/>
                        <a:ea typeface="Times"/>
                        <a:cs typeface="Times New Roman"/>
                      </a:endParaRPr>
                    </a:p>
                  </a:txBody>
                  <a:tcPr marL="68580" marR="68580" marT="0" marB="0" anchor="b"/>
                </a:tc>
              </a:tr>
            </a:tbl>
          </a:graphicData>
        </a:graphic>
      </p:graphicFrame>
    </p:spTree>
    <p:extLst>
      <p:ext uri="{BB962C8B-B14F-4D97-AF65-F5344CB8AC3E}">
        <p14:creationId xmlns:p14="http://schemas.microsoft.com/office/powerpoint/2010/main" val="2003405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Products Program Cycle Summary (Budgets, Savings and TRC)</a:t>
            </a:r>
            <a:endParaRPr lang="en-US" dirty="0"/>
          </a:p>
        </p:txBody>
      </p:sp>
      <p:sp>
        <p:nvSpPr>
          <p:cNvPr id="3" name="Content Placeholder 2"/>
          <p:cNvSpPr>
            <a:spLocks noGrp="1"/>
          </p:cNvSpPr>
          <p:nvPr>
            <p:ph idx="1"/>
          </p:nvPr>
        </p:nvSpPr>
        <p:spPr>
          <a:xfrm>
            <a:off x="347471" y="1143000"/>
            <a:ext cx="8480001" cy="5167123"/>
          </a:xfrm>
        </p:spPr>
        <p:txBody>
          <a:bodyPr>
            <a:normAutofit lnSpcReduction="10000"/>
          </a:bodyPr>
          <a:lstStyle/>
          <a:p>
            <a:pPr marL="354330" lvl="1" indent="0">
              <a:buNone/>
            </a:pPr>
            <a:r>
              <a:rPr lang="en-US" sz="1200" b="1" dirty="0" smtClean="0"/>
              <a:t>Net Wholesale Forecast for the Consumer Products Program Using Conservative Assumptions</a:t>
            </a:r>
          </a:p>
          <a:p>
            <a:pPr marL="354330" lvl="1" indent="0">
              <a:buNone/>
            </a:pPr>
            <a:endParaRPr lang="en-US" sz="1200" b="1" dirty="0" smtClean="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r>
              <a:rPr lang="en-US" sz="1200" b="1" dirty="0"/>
              <a:t>Net Wholesale Forecast for the </a:t>
            </a:r>
            <a:r>
              <a:rPr lang="en-US" sz="1200" b="1" dirty="0" smtClean="0"/>
              <a:t>Consumer Products Program </a:t>
            </a:r>
            <a:r>
              <a:rPr lang="en-US" sz="1200" b="1" dirty="0"/>
              <a:t>Using </a:t>
            </a:r>
            <a:r>
              <a:rPr lang="en-US" sz="1200" b="1" dirty="0" smtClean="0"/>
              <a:t>Assumptions outlined in the EM&amp;V Regulations</a:t>
            </a:r>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r>
              <a:rPr lang="en-US" sz="1200" dirty="0" smtClean="0"/>
              <a:t>.</a:t>
            </a:r>
            <a:endParaRPr lang="en-US" sz="1200" dirty="0"/>
          </a:p>
          <a:p>
            <a:pPr marL="354330" lvl="1" indent="0">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3628870849"/>
              </p:ext>
            </p:extLst>
          </p:nvPr>
        </p:nvGraphicFramePr>
        <p:xfrm>
          <a:off x="652440" y="3998036"/>
          <a:ext cx="6747820" cy="1927308"/>
        </p:xfrm>
        <a:graphic>
          <a:graphicData uri="http://schemas.openxmlformats.org/drawingml/2006/table">
            <a:tbl>
              <a:tblPr firstRow="1" firstCol="1" bandRow="1">
                <a:tableStyleId>{5C22544A-7EE6-4342-B048-85BDC9FD1C3A}</a:tableStyleId>
              </a:tblPr>
              <a:tblGrid>
                <a:gridCol w="2480424"/>
                <a:gridCol w="1066849"/>
                <a:gridCol w="1066849"/>
                <a:gridCol w="1066849"/>
                <a:gridCol w="1066849"/>
              </a:tblGrid>
              <a:tr h="424147">
                <a:tc>
                  <a:txBody>
                    <a:bodyPr/>
                    <a:lstStyle/>
                    <a:p>
                      <a:pPr marL="0" marR="0">
                        <a:lnSpc>
                          <a:spcPct val="115000"/>
                        </a:lnSpc>
                        <a:spcBef>
                          <a:spcPts val="0"/>
                        </a:spcBef>
                        <a:spcAft>
                          <a:spcPts val="0"/>
                        </a:spcAft>
                      </a:pPr>
                      <a:r>
                        <a:rPr lang="en-US" sz="1200" dirty="0">
                          <a:effectLst/>
                        </a:rPr>
                        <a:t>Consumer Products Program</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2018</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2019</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Total</a:t>
                      </a:r>
                      <a:endParaRPr lang="en-US" sz="1100" dirty="0">
                        <a:effectLst/>
                        <a:latin typeface="Calibri"/>
                        <a:ea typeface="Calibri"/>
                        <a:cs typeface="Times New Roman"/>
                      </a:endParaRPr>
                    </a:p>
                  </a:txBody>
                  <a:tcPr marL="68580" marR="68580" marT="0" marB="0"/>
                </a:tc>
              </a:tr>
              <a:tr h="205028">
                <a:tc>
                  <a:txBody>
                    <a:bodyPr/>
                    <a:lstStyle/>
                    <a:p>
                      <a:pPr marL="0" marR="0">
                        <a:lnSpc>
                          <a:spcPct val="115000"/>
                        </a:lnSpc>
                        <a:spcBef>
                          <a:spcPts val="0"/>
                        </a:spcBef>
                        <a:spcAft>
                          <a:spcPts val="0"/>
                        </a:spcAft>
                      </a:pPr>
                      <a:r>
                        <a:rPr lang="en-US" sz="1200" dirty="0">
                          <a:effectLst/>
                        </a:rPr>
                        <a:t>Annual MWh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5,390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6,880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9,657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21,927</a:t>
                      </a:r>
                      <a:endParaRPr lang="en-US" sz="1100" dirty="0">
                        <a:effectLst/>
                        <a:latin typeface="Calibri"/>
                        <a:ea typeface="Calibri"/>
                        <a:cs typeface="Times New Roman"/>
                      </a:endParaRPr>
                    </a:p>
                  </a:txBody>
                  <a:tcPr marL="68580" marR="68580" marT="0" marB="0"/>
                </a:tc>
              </a:tr>
              <a:tr h="205028">
                <a:tc>
                  <a:txBody>
                    <a:bodyPr/>
                    <a:lstStyle/>
                    <a:p>
                      <a:pPr marL="0" marR="0">
                        <a:lnSpc>
                          <a:spcPct val="115000"/>
                        </a:lnSpc>
                        <a:spcBef>
                          <a:spcPts val="0"/>
                        </a:spcBef>
                        <a:spcAft>
                          <a:spcPts val="0"/>
                        </a:spcAft>
                      </a:pPr>
                      <a:r>
                        <a:rPr lang="en-US" sz="1200" dirty="0">
                          <a:effectLst/>
                        </a:rPr>
                        <a:t>Annual MW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0.763</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0.972</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1.361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3.096</a:t>
                      </a:r>
                      <a:endParaRPr lang="en-US" sz="1100" dirty="0">
                        <a:effectLst/>
                        <a:latin typeface="Calibri"/>
                        <a:ea typeface="Calibri"/>
                        <a:cs typeface="Times New Roman"/>
                      </a:endParaRPr>
                    </a:p>
                  </a:txBody>
                  <a:tcPr marL="68580" marR="68580" marT="0" marB="0"/>
                </a:tc>
              </a:tr>
              <a:tr h="205028">
                <a:tc>
                  <a:txBody>
                    <a:bodyPr/>
                    <a:lstStyle/>
                    <a:p>
                      <a:pPr marL="0" marR="0">
                        <a:lnSpc>
                          <a:spcPct val="115000"/>
                        </a:lnSpc>
                        <a:spcBef>
                          <a:spcPts val="0"/>
                        </a:spcBef>
                        <a:spcAft>
                          <a:spcPts val="0"/>
                        </a:spcAft>
                      </a:pPr>
                      <a:r>
                        <a:rPr lang="en-US" sz="1200" dirty="0">
                          <a:effectLst/>
                        </a:rPr>
                        <a:t>Participants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13,531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16,887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22,877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53,295</a:t>
                      </a:r>
                      <a:endParaRPr lang="en-US" sz="1100" dirty="0">
                        <a:effectLst/>
                        <a:latin typeface="Calibri"/>
                        <a:ea typeface="Calibri"/>
                        <a:cs typeface="Times New Roman"/>
                      </a:endParaRPr>
                    </a:p>
                  </a:txBody>
                  <a:tcPr marL="68580" marR="68580" marT="0" marB="0"/>
                </a:tc>
              </a:tr>
              <a:tr h="205028">
                <a:tc>
                  <a:txBody>
                    <a:bodyPr/>
                    <a:lstStyle/>
                    <a:p>
                      <a:pPr marL="0" marR="0">
                        <a:lnSpc>
                          <a:spcPct val="115000"/>
                        </a:lnSpc>
                        <a:spcBef>
                          <a:spcPts val="0"/>
                        </a:spcBef>
                        <a:spcAft>
                          <a:spcPts val="0"/>
                        </a:spcAft>
                      </a:pPr>
                      <a:r>
                        <a:rPr lang="en-US" sz="1200" dirty="0">
                          <a:effectLst/>
                        </a:rPr>
                        <a:t>Incentive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$1,623,035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$1,950,990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$2,539,825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$6,113,850</a:t>
                      </a:r>
                      <a:endParaRPr lang="en-US" sz="1100" dirty="0">
                        <a:effectLst/>
                        <a:latin typeface="Calibri"/>
                        <a:ea typeface="Calibri"/>
                        <a:cs typeface="Times New Roman"/>
                      </a:endParaRPr>
                    </a:p>
                  </a:txBody>
                  <a:tcPr marL="68580" marR="68580" marT="0" marB="0"/>
                </a:tc>
              </a:tr>
              <a:tr h="205028">
                <a:tc>
                  <a:txBody>
                    <a:bodyPr/>
                    <a:lstStyle/>
                    <a:p>
                      <a:pPr marL="0" marR="0">
                        <a:lnSpc>
                          <a:spcPct val="115000"/>
                        </a:lnSpc>
                        <a:spcBef>
                          <a:spcPts val="0"/>
                        </a:spcBef>
                        <a:spcAft>
                          <a:spcPts val="0"/>
                        </a:spcAft>
                      </a:pPr>
                      <a:r>
                        <a:rPr lang="en-US" sz="1200" dirty="0">
                          <a:effectLst/>
                        </a:rPr>
                        <a:t>Implementation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$1,297,720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$1,633,690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$2,219,591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$5,151,001</a:t>
                      </a:r>
                      <a:endParaRPr lang="en-US" sz="1100" dirty="0">
                        <a:effectLst/>
                        <a:latin typeface="Calibri"/>
                        <a:ea typeface="Calibri"/>
                        <a:cs typeface="Times New Roman"/>
                      </a:endParaRPr>
                    </a:p>
                  </a:txBody>
                  <a:tcPr marL="68580" marR="68580" marT="0" marB="0"/>
                </a:tc>
              </a:tr>
              <a:tr h="246573">
                <a:tc>
                  <a:txBody>
                    <a:bodyPr/>
                    <a:lstStyle/>
                    <a:p>
                      <a:pPr marL="0" marR="0">
                        <a:lnSpc>
                          <a:spcPct val="115000"/>
                        </a:lnSpc>
                        <a:spcBef>
                          <a:spcPts val="0"/>
                        </a:spcBef>
                        <a:spcAft>
                          <a:spcPts val="0"/>
                        </a:spcAft>
                      </a:pPr>
                      <a:r>
                        <a:rPr lang="en-US" sz="1200" dirty="0">
                          <a:effectLst/>
                        </a:rPr>
                        <a:t>Total Program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$2,920,755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$3,584,680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$4,759,416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$11,264,851</a:t>
                      </a:r>
                      <a:endParaRPr lang="en-US" sz="1100" dirty="0">
                        <a:effectLst/>
                        <a:latin typeface="Calibri"/>
                        <a:ea typeface="Calibri"/>
                        <a:cs typeface="Times New Roman"/>
                      </a:endParaRPr>
                    </a:p>
                  </a:txBody>
                  <a:tcPr marL="68580" marR="68580" marT="0" marB="0"/>
                </a:tc>
              </a:tr>
              <a:tr h="205028">
                <a:tc>
                  <a:txBody>
                    <a:bodyPr/>
                    <a:lstStyle/>
                    <a:p>
                      <a:pPr marL="0" marR="0">
                        <a:spcBef>
                          <a:spcPts val="0"/>
                        </a:spcBef>
                        <a:spcAft>
                          <a:spcPts val="0"/>
                        </a:spcAft>
                      </a:pPr>
                      <a:r>
                        <a:rPr lang="en-US" sz="1200" dirty="0" smtClean="0">
                          <a:effectLst/>
                        </a:rPr>
                        <a:t>EEAC TRC </a:t>
                      </a:r>
                      <a:r>
                        <a:rPr lang="en-US" sz="1200" dirty="0">
                          <a:effectLst/>
                        </a:rPr>
                        <a:t>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rPr>
                        <a:t>2.18</a:t>
                      </a:r>
                      <a:endParaRPr lang="en-US" sz="1200" dirty="0">
                        <a:effectLst/>
                        <a:latin typeface="Times"/>
                        <a:ea typeface="Times"/>
                        <a:cs typeface="Times New Roman"/>
                      </a:endParaRPr>
                    </a:p>
                  </a:txBody>
                  <a:tcPr marL="68580" marR="68580" marT="0"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18279214"/>
              </p:ext>
            </p:extLst>
          </p:nvPr>
        </p:nvGraphicFramePr>
        <p:xfrm>
          <a:off x="743858" y="1425771"/>
          <a:ext cx="6656401" cy="1738120"/>
        </p:xfrm>
        <a:graphic>
          <a:graphicData uri="http://schemas.openxmlformats.org/drawingml/2006/table">
            <a:tbl>
              <a:tblPr firstRow="1" firstCol="1" bandRow="1">
                <a:tableStyleId>{5C22544A-7EE6-4342-B048-85BDC9FD1C3A}</a:tableStyleId>
              </a:tblPr>
              <a:tblGrid>
                <a:gridCol w="2561929"/>
                <a:gridCol w="1023618"/>
                <a:gridCol w="1023618"/>
                <a:gridCol w="1023618"/>
                <a:gridCol w="1023618"/>
              </a:tblGrid>
              <a:tr h="217265">
                <a:tc>
                  <a:txBody>
                    <a:bodyPr/>
                    <a:lstStyle/>
                    <a:p>
                      <a:pPr marL="0" marR="0" algn="ctr">
                        <a:spcBef>
                          <a:spcPts val="0"/>
                        </a:spcBef>
                        <a:spcAft>
                          <a:spcPts val="0"/>
                        </a:spcAft>
                      </a:pPr>
                      <a:r>
                        <a:rPr lang="en-US" sz="1200" dirty="0">
                          <a:effectLst/>
                        </a:rPr>
                        <a:t>Consumer Products Program</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2017</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2018</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2019</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Total</a:t>
                      </a:r>
                      <a:endParaRPr lang="en-US" sz="1200" dirty="0">
                        <a:effectLst/>
                        <a:latin typeface="Times"/>
                        <a:ea typeface="Times"/>
                        <a:cs typeface="Times New Roman"/>
                      </a:endParaRPr>
                    </a:p>
                  </a:txBody>
                  <a:tcPr marL="68580" marR="68580" marT="0" marB="0" anchor="ctr"/>
                </a:tc>
              </a:tr>
              <a:tr h="217265">
                <a:tc>
                  <a:txBody>
                    <a:bodyPr/>
                    <a:lstStyle/>
                    <a:p>
                      <a:pPr marL="0" marR="0">
                        <a:spcBef>
                          <a:spcPts val="0"/>
                        </a:spcBef>
                        <a:spcAft>
                          <a:spcPts val="0"/>
                        </a:spcAft>
                      </a:pPr>
                      <a:r>
                        <a:rPr lang="en-US" sz="1200" dirty="0">
                          <a:effectLst/>
                        </a:rPr>
                        <a:t>Annual MWh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5,210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6,650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9,334</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21,194</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Annual MW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0.666</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0.849</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1.188</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2.704</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Participants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13,531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16,887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22,877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53,295</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Incentive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$1,623,035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$1,950,990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$2,539,825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$6,113,850</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Implementation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$1,297,720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$1,633,690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$2,219,591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$5,151,001</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Total Program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$2,920,755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$3,584,680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$4,759,416</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$11,264,851</a:t>
                      </a:r>
                      <a:endParaRPr lang="en-US" sz="1200" dirty="0">
                        <a:effectLst/>
                        <a:latin typeface="Times"/>
                        <a:ea typeface="Times"/>
                        <a:cs typeface="Times New Roman"/>
                      </a:endParaRPr>
                    </a:p>
                  </a:txBody>
                  <a:tcPr marL="68580" marR="68580" marT="0" marB="0"/>
                </a:tc>
              </a:tr>
              <a:tr h="217265">
                <a:tc>
                  <a:txBody>
                    <a:bodyPr/>
                    <a:lstStyle/>
                    <a:p>
                      <a:pPr marL="0" marR="0">
                        <a:spcBef>
                          <a:spcPts val="0"/>
                        </a:spcBef>
                        <a:spcAft>
                          <a:spcPts val="0"/>
                        </a:spcAft>
                      </a:pPr>
                      <a:r>
                        <a:rPr lang="en-US" sz="1200" dirty="0">
                          <a:effectLst/>
                        </a:rPr>
                        <a:t>TRC 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a:effectLst/>
                        </a:rPr>
                        <a:t>1.53</a:t>
                      </a:r>
                      <a:endParaRPr lang="en-US" sz="1200" dirty="0">
                        <a:effectLst/>
                        <a:latin typeface="Times"/>
                        <a:ea typeface="Times"/>
                        <a:cs typeface="Times New Roman"/>
                      </a:endParaRPr>
                    </a:p>
                  </a:txBody>
                  <a:tcPr marL="68580" marR="68580" marT="0" marB="0" anchor="b"/>
                </a:tc>
              </a:tr>
            </a:tbl>
          </a:graphicData>
        </a:graphic>
      </p:graphicFrame>
    </p:spTree>
    <p:extLst>
      <p:ext uri="{BB962C8B-B14F-4D97-AF65-F5344CB8AC3E}">
        <p14:creationId xmlns:p14="http://schemas.microsoft.com/office/powerpoint/2010/main" val="1205000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Portfolio Program Cycle Summary (Budgets, Savings and TRC)</a:t>
            </a:r>
            <a:endParaRPr lang="en-US" dirty="0"/>
          </a:p>
        </p:txBody>
      </p:sp>
      <p:sp>
        <p:nvSpPr>
          <p:cNvPr id="3" name="Content Placeholder 2"/>
          <p:cNvSpPr>
            <a:spLocks noGrp="1"/>
          </p:cNvSpPr>
          <p:nvPr>
            <p:ph idx="1"/>
          </p:nvPr>
        </p:nvSpPr>
        <p:spPr>
          <a:xfrm>
            <a:off x="347471" y="1074240"/>
            <a:ext cx="8480001" cy="5076746"/>
          </a:xfrm>
        </p:spPr>
        <p:txBody>
          <a:bodyPr>
            <a:normAutofit lnSpcReduction="10000"/>
          </a:bodyPr>
          <a:lstStyle/>
          <a:p>
            <a:pPr marL="354330" lvl="1" indent="0">
              <a:buNone/>
            </a:pPr>
            <a:r>
              <a:rPr lang="en-US" sz="1200" b="1" dirty="0" smtClean="0"/>
              <a:t>Net Wholesale Forecast for the Total Portfolio Using Conservative Assumptions</a:t>
            </a:r>
          </a:p>
          <a:p>
            <a:pPr marL="354330" lvl="1" indent="0">
              <a:buNone/>
            </a:pPr>
            <a:endParaRPr lang="en-US" sz="1200" b="1" dirty="0" smtClean="0"/>
          </a:p>
          <a:p>
            <a:pPr marL="354330" lvl="1" indent="0">
              <a:buNone/>
            </a:pPr>
            <a:endParaRPr lang="en-US" sz="1200" b="1" dirty="0" smtClean="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r>
              <a:rPr lang="en-US" sz="1200" b="1" dirty="0"/>
              <a:t>Net Wholesale Forecast for the </a:t>
            </a:r>
            <a:r>
              <a:rPr lang="en-US" sz="1200" b="1" dirty="0" smtClean="0"/>
              <a:t>Total Portfolio Using Assumptions outlined in the EM&amp;V Regulations</a:t>
            </a:r>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endParaRPr lang="en-US" sz="1200" dirty="0"/>
          </a:p>
          <a:p>
            <a:pPr marL="354330" lvl="1" indent="0">
              <a:buNone/>
            </a:pPr>
            <a:endParaRPr lang="en-US" sz="1200" dirty="0" smtClean="0"/>
          </a:p>
          <a:p>
            <a:pPr marL="354330" lvl="1" indent="0">
              <a:buNone/>
            </a:pPr>
            <a:r>
              <a:rPr lang="en-US" sz="1200" dirty="0" smtClean="0"/>
              <a:t>.</a:t>
            </a:r>
            <a:endParaRPr lang="en-US" sz="1200" dirty="0"/>
          </a:p>
          <a:p>
            <a:pPr marL="354330" lvl="1" indent="0">
              <a:buNone/>
            </a:pP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3290057029"/>
              </p:ext>
            </p:extLst>
          </p:nvPr>
        </p:nvGraphicFramePr>
        <p:xfrm>
          <a:off x="714145" y="1260969"/>
          <a:ext cx="6707379" cy="2295495"/>
        </p:xfrm>
        <a:graphic>
          <a:graphicData uri="http://schemas.openxmlformats.org/drawingml/2006/table">
            <a:tbl>
              <a:tblPr firstRow="1" firstCol="1" bandRow="1">
                <a:tableStyleId>{5C22544A-7EE6-4342-B048-85BDC9FD1C3A}</a:tableStyleId>
              </a:tblPr>
              <a:tblGrid>
                <a:gridCol w="2582783"/>
                <a:gridCol w="1031149"/>
                <a:gridCol w="1031149"/>
                <a:gridCol w="1031149"/>
                <a:gridCol w="1031149"/>
              </a:tblGrid>
              <a:tr h="255055">
                <a:tc>
                  <a:txBody>
                    <a:bodyPr/>
                    <a:lstStyle/>
                    <a:p>
                      <a:pPr marL="0" marR="0" algn="l">
                        <a:spcBef>
                          <a:spcPts val="0"/>
                        </a:spcBef>
                        <a:spcAft>
                          <a:spcPts val="0"/>
                        </a:spcAft>
                      </a:pPr>
                      <a:r>
                        <a:rPr lang="en-US" sz="1200" dirty="0">
                          <a:effectLst/>
                        </a:rPr>
                        <a:t>Total Portfolio</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2017</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2018</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2019</a:t>
                      </a:r>
                      <a:endParaRPr lang="en-US" sz="1200" dirty="0">
                        <a:effectLst/>
                        <a:latin typeface="Times"/>
                        <a:ea typeface="Times"/>
                        <a:cs typeface="Times New Roman"/>
                      </a:endParaRPr>
                    </a:p>
                  </a:txBody>
                  <a:tcPr marL="68580" marR="68580" marT="0" marB="0" anchor="ctr"/>
                </a:tc>
                <a:tc>
                  <a:txBody>
                    <a:bodyPr/>
                    <a:lstStyle/>
                    <a:p>
                      <a:pPr marL="0" marR="0" algn="ctr">
                        <a:spcBef>
                          <a:spcPts val="0"/>
                        </a:spcBef>
                        <a:spcAft>
                          <a:spcPts val="0"/>
                        </a:spcAft>
                      </a:pPr>
                      <a:r>
                        <a:rPr lang="en-US" sz="1200" dirty="0">
                          <a:effectLst/>
                        </a:rPr>
                        <a:t>Total*</a:t>
                      </a:r>
                      <a:endParaRPr lang="en-US" sz="1200" dirty="0">
                        <a:effectLst/>
                        <a:latin typeface="Times"/>
                        <a:ea typeface="Times"/>
                        <a:cs typeface="Times New Roman"/>
                      </a:endParaRPr>
                    </a:p>
                  </a:txBody>
                  <a:tcPr marL="68580" marR="68580" marT="0" marB="0" anchor="ctr"/>
                </a:tc>
              </a:tr>
              <a:tr h="255055">
                <a:tc>
                  <a:txBody>
                    <a:bodyPr/>
                    <a:lstStyle/>
                    <a:p>
                      <a:pPr marL="0" marR="0">
                        <a:spcBef>
                          <a:spcPts val="0"/>
                        </a:spcBef>
                        <a:spcAft>
                          <a:spcPts val="0"/>
                        </a:spcAft>
                      </a:pPr>
                      <a:r>
                        <a:rPr lang="en-US" sz="1200" dirty="0">
                          <a:effectLst/>
                        </a:rPr>
                        <a:t>Annual MWh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18,102</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26,419</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32,970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44,830</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Annual MW Savings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4.656</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5.593</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6.903</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8.418</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Participants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193,531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196,887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202,877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233,295</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Incentive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1,623,035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1,950,990</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2,539,825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6,113,850</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Implementation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3,481,931</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3,712,637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4,298,538</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11,493,106</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Total Program Costs</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5,104,965</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5,663,627</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6,838,363</a:t>
                      </a:r>
                      <a:endParaRPr lang="en-US" sz="1200" dirty="0">
                        <a:effectLst/>
                        <a:latin typeface="Times"/>
                        <a:ea typeface="Times"/>
                        <a:cs typeface="Times New Roman"/>
                      </a:endParaRPr>
                    </a:p>
                  </a:txBody>
                  <a:tcPr marL="68580" marR="68580" marT="0" marB="0"/>
                </a:tc>
                <a:tc>
                  <a:txBody>
                    <a:bodyPr/>
                    <a:lstStyle/>
                    <a:p>
                      <a:pPr marL="0" marR="0" algn="ctr">
                        <a:spcBef>
                          <a:spcPts val="0"/>
                        </a:spcBef>
                        <a:spcAft>
                          <a:spcPts val="0"/>
                        </a:spcAft>
                      </a:pPr>
                      <a:r>
                        <a:rPr lang="en-US" sz="1200" dirty="0">
                          <a:effectLst/>
                        </a:rPr>
                        <a:t>17,606,956</a:t>
                      </a:r>
                      <a:endParaRPr lang="en-US" sz="1200" dirty="0">
                        <a:effectLst/>
                        <a:latin typeface="Times"/>
                        <a:ea typeface="Times"/>
                        <a:cs typeface="Times New Roman"/>
                      </a:endParaRPr>
                    </a:p>
                  </a:txBody>
                  <a:tcPr marL="68580" marR="68580" marT="0" marB="0"/>
                </a:tc>
              </a:tr>
              <a:tr h="255055">
                <a:tc>
                  <a:txBody>
                    <a:bodyPr/>
                    <a:lstStyle/>
                    <a:p>
                      <a:pPr marL="0" marR="0">
                        <a:spcBef>
                          <a:spcPts val="0"/>
                        </a:spcBef>
                        <a:spcAft>
                          <a:spcPts val="0"/>
                        </a:spcAft>
                      </a:pPr>
                      <a:r>
                        <a:rPr lang="en-US" sz="1200" dirty="0">
                          <a:effectLst/>
                        </a:rPr>
                        <a:t>TRC 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a:effectLst/>
                        </a:rPr>
                        <a:t>1.84</a:t>
                      </a:r>
                      <a:endParaRPr lang="en-US" sz="1200" dirty="0">
                        <a:effectLst/>
                        <a:latin typeface="Times"/>
                        <a:ea typeface="Times"/>
                        <a:cs typeface="Times New Roman"/>
                      </a:endParaRPr>
                    </a:p>
                  </a:txBody>
                  <a:tcPr marL="68580" marR="68580" marT="0" marB="0" anchor="b"/>
                </a:tc>
              </a:tr>
              <a:tr h="255055">
                <a:tc>
                  <a:txBody>
                    <a:bodyPr/>
                    <a:lstStyle/>
                    <a:p>
                      <a:pPr marL="0" marR="0">
                        <a:spcBef>
                          <a:spcPts val="0"/>
                        </a:spcBef>
                        <a:spcAft>
                          <a:spcPts val="0"/>
                        </a:spcAft>
                      </a:pPr>
                      <a:r>
                        <a:rPr lang="en-US" sz="1200" b="1" dirty="0" smtClean="0">
                          <a:effectLst/>
                          <a:latin typeface="+mn-lt"/>
                          <a:ea typeface="Times"/>
                          <a:cs typeface="Times New Roman"/>
                        </a:rPr>
                        <a:t>Savings</a:t>
                      </a:r>
                      <a:r>
                        <a:rPr lang="en-US" sz="1200" b="1" baseline="0" dirty="0" smtClean="0">
                          <a:effectLst/>
                          <a:latin typeface="+mn-lt"/>
                          <a:ea typeface="Times"/>
                          <a:cs typeface="Times New Roman"/>
                        </a:rPr>
                        <a:t> as % of Retail Sales</a:t>
                      </a:r>
                      <a:endParaRPr lang="en-US" sz="1200" b="1" dirty="0">
                        <a:effectLst/>
                        <a:latin typeface="+mn-lt"/>
                        <a:ea typeface="Times"/>
                        <a:cs typeface="Times New Roman"/>
                      </a:endParaRPr>
                    </a:p>
                  </a:txBody>
                  <a:tcPr marL="68580" marR="68580" marT="0" marB="0"/>
                </a:tc>
                <a:tc>
                  <a:txBody>
                    <a:bodyPr/>
                    <a:lstStyle/>
                    <a:p>
                      <a:pPr marL="0" marR="0" algn="ctr">
                        <a:spcBef>
                          <a:spcPts val="0"/>
                        </a:spcBef>
                        <a:spcAft>
                          <a:spcPts val="0"/>
                        </a:spcAft>
                      </a:pPr>
                      <a:r>
                        <a:rPr lang="en-US" sz="1200" dirty="0" smtClean="0">
                          <a:effectLst/>
                          <a:latin typeface="+mn-lt"/>
                          <a:ea typeface="Times"/>
                          <a:cs typeface="Times New Roman"/>
                        </a:rPr>
                        <a:t>.22%</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latin typeface="+mn-lt"/>
                          <a:ea typeface="Times"/>
                          <a:cs typeface="Times New Roman"/>
                        </a:rPr>
                        <a:t>.33%</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latin typeface="+mn-lt"/>
                          <a:ea typeface="Times"/>
                          <a:cs typeface="Times New Roman"/>
                        </a:rPr>
                        <a:t>.41%</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endParaRPr lang="en-US" sz="1200" dirty="0">
                        <a:effectLst/>
                        <a:latin typeface="Times"/>
                        <a:ea typeface="Times"/>
                        <a:cs typeface="Times New Roman"/>
                      </a:endParaRPr>
                    </a:p>
                  </a:txBody>
                  <a:tcPr marL="68580" marR="68580" marT="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84927227"/>
              </p:ext>
            </p:extLst>
          </p:nvPr>
        </p:nvGraphicFramePr>
        <p:xfrm>
          <a:off x="714146" y="3911263"/>
          <a:ext cx="6707378" cy="2260988"/>
        </p:xfrm>
        <a:graphic>
          <a:graphicData uri="http://schemas.openxmlformats.org/drawingml/2006/table">
            <a:tbl>
              <a:tblPr firstRow="1" firstCol="1" bandRow="1">
                <a:tableStyleId>{5C22544A-7EE6-4342-B048-85BDC9FD1C3A}</a:tableStyleId>
              </a:tblPr>
              <a:tblGrid>
                <a:gridCol w="2465558"/>
                <a:gridCol w="1060455"/>
                <a:gridCol w="1060455"/>
                <a:gridCol w="1060455"/>
                <a:gridCol w="1060455"/>
              </a:tblGrid>
              <a:tr h="346692">
                <a:tc>
                  <a:txBody>
                    <a:bodyPr/>
                    <a:lstStyle/>
                    <a:p>
                      <a:pPr marL="0" marR="0">
                        <a:lnSpc>
                          <a:spcPct val="115000"/>
                        </a:lnSpc>
                        <a:spcBef>
                          <a:spcPts val="0"/>
                        </a:spcBef>
                        <a:spcAft>
                          <a:spcPts val="0"/>
                        </a:spcAft>
                      </a:pPr>
                      <a:r>
                        <a:rPr lang="en-US" sz="1200" dirty="0">
                          <a:effectLst/>
                        </a:rPr>
                        <a:t>Total Portfolio</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2018</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2019</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Total</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Annual MWh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18,729</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27,333</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34,111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46,382</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Annual MW Savings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5.331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6.405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7.904</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9.639</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Participants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193,531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196,887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202,877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233,295</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Incentive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1,623,035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1,950,990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2,539,825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6,113,850</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Implementation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3,481,931</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3,712,637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4,298,538</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11,493,106</a:t>
                      </a:r>
                      <a:endParaRPr lang="en-US" sz="1100" dirty="0">
                        <a:effectLst/>
                        <a:latin typeface="Calibri"/>
                        <a:ea typeface="Calibri"/>
                        <a:cs typeface="Times New Roman"/>
                      </a:endParaRPr>
                    </a:p>
                  </a:txBody>
                  <a:tcPr marL="68580" marR="68580" marT="0" marB="0"/>
                </a:tc>
              </a:tr>
              <a:tr h="239287">
                <a:tc>
                  <a:txBody>
                    <a:bodyPr/>
                    <a:lstStyle/>
                    <a:p>
                      <a:pPr marL="0" marR="0">
                        <a:lnSpc>
                          <a:spcPct val="115000"/>
                        </a:lnSpc>
                        <a:spcBef>
                          <a:spcPts val="0"/>
                        </a:spcBef>
                        <a:spcAft>
                          <a:spcPts val="0"/>
                        </a:spcAft>
                      </a:pPr>
                      <a:r>
                        <a:rPr lang="en-US" sz="1200" dirty="0">
                          <a:effectLst/>
                        </a:rPr>
                        <a:t>Total Program Costs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5,104,965</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5,663,627</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6,838,363</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17,606,956</a:t>
                      </a:r>
                      <a:endParaRPr lang="en-US" sz="1100" dirty="0">
                        <a:effectLst/>
                        <a:latin typeface="Calibri"/>
                        <a:ea typeface="Calibri"/>
                        <a:cs typeface="Times New Roman"/>
                      </a:endParaRPr>
                    </a:p>
                  </a:txBody>
                  <a:tcPr marL="68580" marR="68580" marT="0" marB="0"/>
                </a:tc>
              </a:tr>
              <a:tr h="239287">
                <a:tc>
                  <a:txBody>
                    <a:bodyPr/>
                    <a:lstStyle/>
                    <a:p>
                      <a:pPr marL="0" marR="0">
                        <a:spcBef>
                          <a:spcPts val="0"/>
                        </a:spcBef>
                        <a:spcAft>
                          <a:spcPts val="0"/>
                        </a:spcAft>
                      </a:pPr>
                      <a:r>
                        <a:rPr lang="en-US" sz="1200" dirty="0" smtClean="0">
                          <a:effectLst/>
                        </a:rPr>
                        <a:t>EEAC TRC </a:t>
                      </a:r>
                      <a:r>
                        <a:rPr lang="en-US" sz="1200" dirty="0">
                          <a:effectLst/>
                        </a:rPr>
                        <a:t>Ratio</a:t>
                      </a:r>
                      <a:endParaRPr lang="en-US" sz="1200" dirty="0">
                        <a:effectLst/>
                        <a:latin typeface="Times"/>
                        <a:ea typeface="Times"/>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rPr>
                        <a:t>2.43</a:t>
                      </a:r>
                      <a:endParaRPr lang="en-US" sz="1200" dirty="0">
                        <a:effectLst/>
                        <a:latin typeface="Times"/>
                        <a:ea typeface="Times"/>
                        <a:cs typeface="Times New Roman"/>
                      </a:endParaRPr>
                    </a:p>
                  </a:txBody>
                  <a:tcPr marL="68580" marR="68580" marT="0" marB="0" anchor="b"/>
                </a:tc>
              </a:tr>
              <a:tr h="2392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effectLst/>
                          <a:latin typeface="+mn-lt"/>
                          <a:ea typeface="Times"/>
                          <a:cs typeface="Times New Roman"/>
                        </a:rPr>
                        <a:t>Savings</a:t>
                      </a:r>
                      <a:r>
                        <a:rPr lang="en-US" sz="1200" b="1" baseline="0" dirty="0" smtClean="0">
                          <a:effectLst/>
                          <a:latin typeface="+mn-lt"/>
                          <a:ea typeface="Times"/>
                          <a:cs typeface="Times New Roman"/>
                        </a:rPr>
                        <a:t> as % of Retail Sales</a:t>
                      </a:r>
                      <a:endParaRPr lang="en-US" sz="1200" b="1" dirty="0" smtClean="0">
                        <a:effectLst/>
                        <a:latin typeface="+mn-lt"/>
                        <a:ea typeface="Times"/>
                        <a:cs typeface="Times New Roman"/>
                      </a:endParaRPr>
                    </a:p>
                  </a:txBody>
                  <a:tcPr marL="68580" marR="68580" marT="0" marB="0"/>
                </a:tc>
                <a:tc>
                  <a:txBody>
                    <a:bodyPr/>
                    <a:lstStyle/>
                    <a:p>
                      <a:pPr marL="0" marR="0" algn="ctr">
                        <a:spcBef>
                          <a:spcPts val="0"/>
                        </a:spcBef>
                        <a:spcAft>
                          <a:spcPts val="0"/>
                        </a:spcAft>
                      </a:pPr>
                      <a:r>
                        <a:rPr lang="en-US" sz="1200" dirty="0" smtClean="0">
                          <a:effectLst/>
                          <a:latin typeface="+mn-lt"/>
                          <a:ea typeface="Times"/>
                          <a:cs typeface="Times New Roman"/>
                        </a:rPr>
                        <a:t>.23%</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latin typeface="+mn-lt"/>
                          <a:ea typeface="Times"/>
                          <a:cs typeface="Times New Roman"/>
                        </a:rPr>
                        <a:t>.34%</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r>
                        <a:rPr lang="en-US" sz="1200" dirty="0" smtClean="0">
                          <a:effectLst/>
                          <a:latin typeface="+mn-lt"/>
                          <a:ea typeface="Times"/>
                          <a:cs typeface="Times New Roman"/>
                        </a:rPr>
                        <a:t>.42%</a:t>
                      </a:r>
                      <a:endParaRPr lang="en-US" sz="1200" dirty="0">
                        <a:effectLst/>
                        <a:latin typeface="+mn-lt"/>
                        <a:ea typeface="Times"/>
                        <a:cs typeface="Times New Roman"/>
                      </a:endParaRPr>
                    </a:p>
                  </a:txBody>
                  <a:tcPr marL="68580" marR="68580" marT="0" marB="0" anchor="b"/>
                </a:tc>
                <a:tc>
                  <a:txBody>
                    <a:bodyPr/>
                    <a:lstStyle/>
                    <a:p>
                      <a:pPr marL="0" marR="0" algn="ctr">
                        <a:spcBef>
                          <a:spcPts val="0"/>
                        </a:spcBef>
                        <a:spcAft>
                          <a:spcPts val="0"/>
                        </a:spcAft>
                      </a:pPr>
                      <a:endParaRPr lang="en-US" sz="1200" dirty="0">
                        <a:effectLst/>
                        <a:latin typeface="Times"/>
                        <a:ea typeface="Times"/>
                        <a:cs typeface="Times New Roman"/>
                      </a:endParaRPr>
                    </a:p>
                  </a:txBody>
                  <a:tcPr marL="68580" marR="68580" marT="0" marB="0" anchor="b"/>
                </a:tc>
              </a:tr>
            </a:tbl>
          </a:graphicData>
        </a:graphic>
      </p:graphicFrame>
    </p:spTree>
    <p:extLst>
      <p:ext uri="{BB962C8B-B14F-4D97-AF65-F5344CB8AC3E}">
        <p14:creationId xmlns:p14="http://schemas.microsoft.com/office/powerpoint/2010/main" val="2393027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72" y="0"/>
            <a:ext cx="8229600" cy="839972"/>
          </a:xfrm>
        </p:spPr>
        <p:txBody>
          <a:bodyPr/>
          <a:lstStyle/>
          <a:p>
            <a:r>
              <a:rPr lang="en-US" dirty="0" smtClean="0"/>
              <a:t>Residential Bill Impact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009679"/>
              </p:ext>
            </p:extLst>
          </p:nvPr>
        </p:nvGraphicFramePr>
        <p:xfrm>
          <a:off x="347473" y="715039"/>
          <a:ext cx="7196056" cy="855922"/>
        </p:xfrm>
        <a:graphic>
          <a:graphicData uri="http://schemas.openxmlformats.org/drawingml/2006/table">
            <a:tbl>
              <a:tblPr firstRow="1" firstCol="1" bandRow="1">
                <a:tableStyleId>{5C22544A-7EE6-4342-B048-85BDC9FD1C3A}</a:tableStyleId>
              </a:tblPr>
              <a:tblGrid>
                <a:gridCol w="2579109"/>
                <a:gridCol w="1540249"/>
                <a:gridCol w="1452885"/>
                <a:gridCol w="1623813"/>
              </a:tblGrid>
              <a:tr h="427961">
                <a:tc>
                  <a:txBody>
                    <a:bodyPr/>
                    <a:lstStyle/>
                    <a:p>
                      <a:pPr marL="0" marR="0" algn="just">
                        <a:lnSpc>
                          <a:spcPct val="150000"/>
                        </a:lnSpc>
                        <a:spcBef>
                          <a:spcPts val="0"/>
                        </a:spcBef>
                        <a:spcAft>
                          <a:spcPts val="0"/>
                        </a:spcAft>
                      </a:pPr>
                      <a:r>
                        <a:rPr lang="en-US" sz="1200" dirty="0">
                          <a:effectLst/>
                        </a:rPr>
                        <a:t>Rate Class</a:t>
                      </a:r>
                      <a:endParaRPr lang="en-US" sz="1200" dirty="0">
                        <a:effectLst/>
                        <a:latin typeface="Times"/>
                        <a:ea typeface="Times"/>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effectLst/>
                        </a:rPr>
                        <a:t>2017</a:t>
                      </a:r>
                      <a:endParaRPr lang="en-US" sz="1200" dirty="0">
                        <a:effectLst/>
                        <a:latin typeface="Times"/>
                        <a:ea typeface="Times"/>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effectLst/>
                        </a:rPr>
                        <a:t>2018</a:t>
                      </a:r>
                      <a:endParaRPr lang="en-US" sz="1200" dirty="0">
                        <a:effectLst/>
                        <a:latin typeface="Times"/>
                        <a:ea typeface="Times"/>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effectLst/>
                        </a:rPr>
                        <a:t>2019</a:t>
                      </a:r>
                      <a:endParaRPr lang="en-US" sz="1200" dirty="0">
                        <a:effectLst/>
                        <a:latin typeface="Times"/>
                        <a:ea typeface="Times"/>
                        <a:cs typeface="Times New Roman"/>
                      </a:endParaRPr>
                    </a:p>
                  </a:txBody>
                  <a:tcPr marL="68580" marR="68580" marT="0" marB="0"/>
                </a:tc>
              </a:tr>
              <a:tr h="427961">
                <a:tc>
                  <a:txBody>
                    <a:bodyPr/>
                    <a:lstStyle/>
                    <a:p>
                      <a:pPr marL="0" marR="0" algn="just">
                        <a:lnSpc>
                          <a:spcPct val="150000"/>
                        </a:lnSpc>
                        <a:spcBef>
                          <a:spcPts val="0"/>
                        </a:spcBef>
                        <a:spcAft>
                          <a:spcPts val="0"/>
                        </a:spcAft>
                      </a:pPr>
                      <a:r>
                        <a:rPr lang="en-US" sz="1200" dirty="0">
                          <a:effectLst/>
                        </a:rPr>
                        <a:t>Residential</a:t>
                      </a:r>
                      <a:endParaRPr lang="en-US" sz="1200" dirty="0">
                        <a:effectLst/>
                        <a:latin typeface="Times"/>
                        <a:ea typeface="Times"/>
                        <a:cs typeface="Times New Roman"/>
                      </a:endParaRPr>
                    </a:p>
                  </a:txBody>
                  <a:tcPr marL="68580" marR="68580" marT="0" marB="0"/>
                </a:tc>
                <a:tc>
                  <a:txBody>
                    <a:bodyPr/>
                    <a:lstStyle/>
                    <a:p>
                      <a:pPr marL="0" marR="0" algn="just">
                        <a:spcBef>
                          <a:spcPts val="0"/>
                        </a:spcBef>
                        <a:spcAft>
                          <a:spcPts val="0"/>
                        </a:spcAft>
                      </a:pPr>
                      <a:r>
                        <a:rPr lang="en-US" sz="1200" b="1" dirty="0">
                          <a:effectLst/>
                        </a:rPr>
                        <a:t>$.20</a:t>
                      </a:r>
                      <a:endParaRPr lang="en-US" sz="1200" b="1" dirty="0">
                        <a:effectLst/>
                        <a:latin typeface="Times"/>
                        <a:ea typeface="Times"/>
                        <a:cs typeface="Times New Roman"/>
                      </a:endParaRPr>
                    </a:p>
                  </a:txBody>
                  <a:tcPr marL="68580" marR="68580" marT="0" marB="0"/>
                </a:tc>
                <a:tc>
                  <a:txBody>
                    <a:bodyPr/>
                    <a:lstStyle/>
                    <a:p>
                      <a:pPr marL="0" marR="0" algn="just">
                        <a:spcBef>
                          <a:spcPts val="0"/>
                        </a:spcBef>
                        <a:spcAft>
                          <a:spcPts val="0"/>
                        </a:spcAft>
                      </a:pPr>
                      <a:r>
                        <a:rPr lang="en-US" sz="1200" b="1" dirty="0">
                          <a:effectLst/>
                        </a:rPr>
                        <a:t>$.63</a:t>
                      </a:r>
                      <a:endParaRPr lang="en-US" sz="1200" b="1" dirty="0">
                        <a:effectLst/>
                        <a:latin typeface="Times"/>
                        <a:ea typeface="Times"/>
                        <a:cs typeface="Times New Roman"/>
                      </a:endParaRPr>
                    </a:p>
                  </a:txBody>
                  <a:tcPr marL="68580" marR="68580" marT="0" marB="0"/>
                </a:tc>
                <a:tc>
                  <a:txBody>
                    <a:bodyPr/>
                    <a:lstStyle/>
                    <a:p>
                      <a:pPr marL="0" marR="0" algn="just">
                        <a:spcBef>
                          <a:spcPts val="0"/>
                        </a:spcBef>
                        <a:spcAft>
                          <a:spcPts val="0"/>
                        </a:spcAft>
                      </a:pPr>
                      <a:r>
                        <a:rPr lang="en-US" sz="1200" b="1" dirty="0">
                          <a:effectLst/>
                        </a:rPr>
                        <a:t>$1.10</a:t>
                      </a:r>
                      <a:endParaRPr lang="en-US" sz="1200" b="1" dirty="0">
                        <a:effectLst/>
                        <a:latin typeface="Times"/>
                        <a:ea typeface="Times"/>
                        <a:cs typeface="Times New Roman"/>
                      </a:endParaRPr>
                    </a:p>
                  </a:txBody>
                  <a:tcPr marL="68580" marR="68580" marT="0" marB="0"/>
                </a:tc>
              </a:tr>
            </a:tbl>
          </a:graphicData>
        </a:graphic>
      </p:graphicFrame>
      <p:sp>
        <p:nvSpPr>
          <p:cNvPr id="5" name="Rectangle 4"/>
          <p:cNvSpPr/>
          <p:nvPr/>
        </p:nvSpPr>
        <p:spPr>
          <a:xfrm>
            <a:off x="347472" y="1669315"/>
            <a:ext cx="7196056" cy="553998"/>
          </a:xfrm>
          <a:prstGeom prst="rect">
            <a:avLst/>
          </a:prstGeom>
        </p:spPr>
        <p:txBody>
          <a:bodyPr wrap="square">
            <a:spAutoFit/>
          </a:bodyPr>
          <a:lstStyle/>
          <a:p>
            <a:pPr algn="just"/>
            <a:r>
              <a:rPr lang="en-US" sz="1000" dirty="0"/>
              <a:t>Note: The bill impact will be impacted by PJM revenues offsetting program expenditures as well as the annual true-up mechanism which is part of the cost-recovery proposal (See Appendix C for further information on the cost-recovery proposal).</a:t>
            </a:r>
            <a:endParaRPr lang="en-US" sz="1000" dirty="0">
              <a:effectLst/>
            </a:endParaRPr>
          </a:p>
        </p:txBody>
      </p:sp>
      <p:sp>
        <p:nvSpPr>
          <p:cNvPr id="7" name="TextBox 6"/>
          <p:cNvSpPr txBox="1"/>
          <p:nvPr/>
        </p:nvSpPr>
        <p:spPr>
          <a:xfrm>
            <a:off x="347472" y="2353375"/>
            <a:ext cx="7924658" cy="800219"/>
          </a:xfrm>
          <a:prstGeom prst="rect">
            <a:avLst/>
          </a:prstGeom>
          <a:noFill/>
        </p:spPr>
        <p:txBody>
          <a:bodyPr wrap="square" rtlCol="0">
            <a:spAutoFit/>
          </a:bodyPr>
          <a:lstStyle/>
          <a:p>
            <a:r>
              <a:rPr lang="en-US" sz="2300" b="1" dirty="0" smtClean="0">
                <a:solidFill>
                  <a:schemeClr val="tx2"/>
                </a:solidFill>
              </a:rPr>
              <a:t>Examples of Gross Monthly Savings after Participating in Delmarva Power’s Programs</a:t>
            </a:r>
            <a:endParaRPr lang="en-US" sz="2300" dirty="0"/>
          </a:p>
        </p:txBody>
      </p:sp>
      <p:graphicFrame>
        <p:nvGraphicFramePr>
          <p:cNvPr id="8" name="Chart 7"/>
          <p:cNvGraphicFramePr/>
          <p:nvPr>
            <p:extLst>
              <p:ext uri="{D42A27DB-BD31-4B8C-83A1-F6EECF244321}">
                <p14:modId xmlns:p14="http://schemas.microsoft.com/office/powerpoint/2010/main" val="719296665"/>
              </p:ext>
            </p:extLst>
          </p:nvPr>
        </p:nvGraphicFramePr>
        <p:xfrm>
          <a:off x="446567" y="3252587"/>
          <a:ext cx="6193466" cy="33851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8793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Plan Caveats </a:t>
            </a:r>
            <a:endParaRPr lang="en-US" dirty="0"/>
          </a:p>
        </p:txBody>
      </p:sp>
      <p:sp>
        <p:nvSpPr>
          <p:cNvPr id="3" name="Content Placeholder 2"/>
          <p:cNvSpPr>
            <a:spLocks noGrp="1"/>
          </p:cNvSpPr>
          <p:nvPr>
            <p:ph idx="1"/>
          </p:nvPr>
        </p:nvSpPr>
        <p:spPr>
          <a:xfrm>
            <a:off x="347471" y="1143000"/>
            <a:ext cx="8480001" cy="5167123"/>
          </a:xfrm>
        </p:spPr>
        <p:txBody>
          <a:bodyPr>
            <a:normAutofit/>
          </a:bodyPr>
          <a:lstStyle/>
          <a:p>
            <a:pPr lvl="0"/>
            <a:r>
              <a:rPr lang="en-US" dirty="0" smtClean="0"/>
              <a:t>Changes in EISA standards and federal energy efficiency standards for appliances will impact the measures available for rebates/incentives and Delmarva Power’s ability to capture savings</a:t>
            </a:r>
          </a:p>
          <a:p>
            <a:pPr lvl="1"/>
            <a:endParaRPr lang="en-US" sz="2400" dirty="0"/>
          </a:p>
          <a:p>
            <a:pPr lvl="0"/>
            <a:r>
              <a:rPr lang="en-US" dirty="0" smtClean="0"/>
              <a:t>The lack of a decoupling mechanism for Delmarva Power will deter scaling up utility programs</a:t>
            </a:r>
            <a:endParaRPr lang="en-US" dirty="0"/>
          </a:p>
          <a:p>
            <a:endParaRPr lang="en-US" baseline="30000" dirty="0"/>
          </a:p>
          <a:p>
            <a:r>
              <a:rPr lang="en-US" dirty="0" smtClean="0"/>
              <a:t>Due to the “Swiss-Cheese” nature of Delmarva Power’s service territory, the Company will be monitoring closely a potential negative free ridership impact (decreasing NTG ratios)</a:t>
            </a:r>
          </a:p>
          <a:p>
            <a:pPr lvl="1"/>
            <a:r>
              <a:rPr lang="en-US" dirty="0" smtClean="0"/>
              <a:t>Appliance Rebate and Recycling Programs will require a Delmarva Power account number.</a:t>
            </a:r>
            <a:endParaRPr lang="en-US" dirty="0"/>
          </a:p>
          <a:p>
            <a:pPr lvl="1"/>
            <a:endParaRPr lang="en-US" dirty="0"/>
          </a:p>
        </p:txBody>
      </p:sp>
    </p:spTree>
    <p:extLst>
      <p:ext uri="{BB962C8B-B14F-4D97-AF65-F5344CB8AC3E}">
        <p14:creationId xmlns:p14="http://schemas.microsoft.com/office/powerpoint/2010/main" val="1779123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72" y="1"/>
            <a:ext cx="8229600" cy="802758"/>
          </a:xfrm>
        </p:spPr>
        <p:txBody>
          <a:bodyPr/>
          <a:lstStyle/>
          <a:p>
            <a:r>
              <a:rPr lang="en-US" dirty="0" smtClean="0"/>
              <a:t>Rate Recovery for Delmarva Power</a:t>
            </a:r>
            <a:endParaRPr lang="en-US" dirty="0"/>
          </a:p>
        </p:txBody>
      </p:sp>
      <p:sp>
        <p:nvSpPr>
          <p:cNvPr id="3" name="Content Placeholder 2"/>
          <p:cNvSpPr>
            <a:spLocks noGrp="1"/>
          </p:cNvSpPr>
          <p:nvPr>
            <p:ph idx="1"/>
          </p:nvPr>
        </p:nvSpPr>
        <p:spPr>
          <a:xfrm>
            <a:off x="347471" y="802758"/>
            <a:ext cx="8480001" cy="5167123"/>
          </a:xfrm>
        </p:spPr>
        <p:txBody>
          <a:bodyPr>
            <a:noAutofit/>
          </a:bodyPr>
          <a:lstStyle/>
          <a:p>
            <a:pPr lvl="0"/>
            <a:r>
              <a:rPr lang="en-US" sz="2000" dirty="0"/>
              <a:t>EEAC members were provided with both a summary and a complete copy of the proposed Energy Efficiency Rate Calculation and Recovery Procedure (the “Recovery Model”) in October </a:t>
            </a:r>
            <a:r>
              <a:rPr lang="en-US" sz="2000" dirty="0" smtClean="0"/>
              <a:t>2016</a:t>
            </a:r>
          </a:p>
          <a:p>
            <a:pPr lvl="0"/>
            <a:endParaRPr lang="en-US" sz="2000" dirty="0"/>
          </a:p>
          <a:p>
            <a:pPr lvl="0"/>
            <a:r>
              <a:rPr lang="en-US" sz="2000" dirty="0"/>
              <a:t>During the October 2016 EEAC meeting, Delmarva Power gave a presentation on the Recovery Model to the EEAC, responded to questions from EEAC members, and offered to meet individually with any EEAC members who wished to further explore the Recovery Model </a:t>
            </a:r>
            <a:r>
              <a:rPr lang="en-US" sz="2000" dirty="0" smtClean="0"/>
              <a:t>proposal</a:t>
            </a:r>
          </a:p>
          <a:p>
            <a:pPr lvl="0"/>
            <a:endParaRPr lang="en-US" sz="2000" baseline="30000" dirty="0"/>
          </a:p>
          <a:p>
            <a:pPr lvl="0"/>
            <a:r>
              <a:rPr lang="en-US" sz="2000" dirty="0"/>
              <a:t>The proposed Recovery Model:</a:t>
            </a:r>
          </a:p>
          <a:p>
            <a:pPr lvl="1"/>
            <a:r>
              <a:rPr lang="en-US" dirty="0"/>
              <a:t>Complies with all statutory </a:t>
            </a:r>
            <a:r>
              <a:rPr lang="en-US" dirty="0" smtClean="0"/>
              <a:t>requirements;</a:t>
            </a:r>
            <a:endParaRPr lang="en-US" dirty="0"/>
          </a:p>
          <a:p>
            <a:pPr lvl="1"/>
            <a:r>
              <a:rPr lang="en-US" dirty="0"/>
              <a:t>Amortizes EE program </a:t>
            </a:r>
            <a:r>
              <a:rPr lang="en-US" dirty="0" smtClean="0"/>
              <a:t>costs </a:t>
            </a:r>
            <a:r>
              <a:rPr lang="en-US" dirty="0"/>
              <a:t>over </a:t>
            </a:r>
            <a:r>
              <a:rPr lang="en-US" dirty="0" smtClean="0"/>
              <a:t>an appropriate </a:t>
            </a:r>
            <a:r>
              <a:rPr lang="en-US" dirty="0"/>
              <a:t>time </a:t>
            </a:r>
            <a:r>
              <a:rPr lang="en-US" dirty="0" smtClean="0"/>
              <a:t>period;</a:t>
            </a:r>
            <a:endParaRPr lang="en-US" dirty="0"/>
          </a:p>
          <a:p>
            <a:pPr lvl="1"/>
            <a:r>
              <a:rPr lang="en-US" dirty="0"/>
              <a:t>Adjusts the EE charge annually, including true ups, to ensure that customers pay only Commission-approved </a:t>
            </a:r>
            <a:r>
              <a:rPr lang="en-US" dirty="0" smtClean="0"/>
              <a:t>amounts; and</a:t>
            </a:r>
          </a:p>
          <a:p>
            <a:pPr lvl="1"/>
            <a:r>
              <a:rPr lang="en-US" dirty="0" smtClean="0"/>
              <a:t>Provides full monthly disclosure of EE program costs to customers</a:t>
            </a:r>
            <a:endParaRPr lang="en-US" dirty="0"/>
          </a:p>
        </p:txBody>
      </p:sp>
    </p:spTree>
    <p:extLst>
      <p:ext uri="{BB962C8B-B14F-4D97-AF65-F5344CB8AC3E}">
        <p14:creationId xmlns:p14="http://schemas.microsoft.com/office/powerpoint/2010/main" val="423164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for Energy Savings</a:t>
            </a:r>
            <a:endParaRPr lang="en-US" dirty="0"/>
          </a:p>
        </p:txBody>
      </p:sp>
      <p:sp>
        <p:nvSpPr>
          <p:cNvPr id="3" name="Content Placeholder 2"/>
          <p:cNvSpPr>
            <a:spLocks noGrp="1"/>
          </p:cNvSpPr>
          <p:nvPr>
            <p:ph idx="1"/>
          </p:nvPr>
        </p:nvSpPr>
        <p:spPr>
          <a:xfrm>
            <a:off x="347472" y="887818"/>
            <a:ext cx="8480001" cy="5167123"/>
          </a:xfrm>
        </p:spPr>
        <p:txBody>
          <a:bodyPr>
            <a:normAutofit/>
          </a:bodyPr>
          <a:lstStyle/>
          <a:p>
            <a:pPr lvl="0"/>
            <a:r>
              <a:rPr lang="en-US" dirty="0" smtClean="0"/>
              <a:t>Optimal’s Potential </a:t>
            </a:r>
            <a:r>
              <a:rPr lang="en-US" dirty="0"/>
              <a:t>S</a:t>
            </a:r>
            <a:r>
              <a:rPr lang="en-US" dirty="0" smtClean="0"/>
              <a:t>tudy suggests there is a large opportunity for electric savings in Delaware</a:t>
            </a:r>
          </a:p>
          <a:p>
            <a:pPr lvl="0"/>
            <a:endParaRPr lang="en-US" dirty="0"/>
          </a:p>
          <a:p>
            <a:pPr lvl="0"/>
            <a:endParaRPr lang="en-US" dirty="0" smtClean="0"/>
          </a:p>
          <a:p>
            <a:pPr lvl="0"/>
            <a:endParaRPr lang="en-US" dirty="0"/>
          </a:p>
          <a:p>
            <a:pPr lvl="0"/>
            <a:endParaRPr lang="en-US" dirty="0" smtClean="0"/>
          </a:p>
          <a:p>
            <a:pPr marL="0" lvl="0" indent="0">
              <a:buNone/>
            </a:pPr>
            <a:endParaRPr lang="en-US" dirty="0" smtClean="0"/>
          </a:p>
          <a:p>
            <a:pPr marL="0" lvl="0" indent="0">
              <a:buNone/>
            </a:pPr>
            <a:endParaRPr lang="en-US" dirty="0" smtClean="0"/>
          </a:p>
          <a:p>
            <a:pPr lvl="0"/>
            <a:r>
              <a:rPr lang="en-US" dirty="0" smtClean="0"/>
              <a:t>Potential for Residential Electric Energy Saving Measures</a:t>
            </a:r>
          </a:p>
          <a:p>
            <a:pPr lvl="0"/>
            <a:endParaRPr lang="en-US" dirty="0" smtClean="0"/>
          </a:p>
          <a:p>
            <a:pPr lvl="1"/>
            <a:endParaRPr lang="en-US" sz="2400" dirty="0" smtClean="0"/>
          </a:p>
          <a:p>
            <a:pPr lvl="1"/>
            <a:endParaRPr lang="en-US" sz="2400" dirty="0"/>
          </a:p>
          <a:p>
            <a:pPr lvl="1"/>
            <a:endParaRPr lang="en-US" sz="2400" dirty="0" smtClean="0"/>
          </a:p>
          <a:p>
            <a:pPr marL="354330" lvl="1" indent="0">
              <a:buNone/>
            </a:pPr>
            <a:endParaRPr lang="en-US" sz="2400" dirty="0" smtClean="0"/>
          </a:p>
          <a:p>
            <a:pPr marL="354330" lvl="1" indent="0">
              <a:buNone/>
            </a:pPr>
            <a:endParaRPr lang="en-US" sz="2200" dirty="0"/>
          </a:p>
          <a:p>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144456"/>
              </p:ext>
            </p:extLst>
          </p:nvPr>
        </p:nvGraphicFramePr>
        <p:xfrm>
          <a:off x="829342" y="1652182"/>
          <a:ext cx="7262034" cy="2103120"/>
        </p:xfrm>
        <a:graphic>
          <a:graphicData uri="http://schemas.openxmlformats.org/drawingml/2006/table">
            <a:tbl>
              <a:tblPr firstRow="1" bandRow="1">
                <a:tableStyleId>{74C1A8A3-306A-4EB7-A6B1-4F7E0EB9C5D6}</a:tableStyleId>
              </a:tblPr>
              <a:tblGrid>
                <a:gridCol w="2420678"/>
                <a:gridCol w="2420678"/>
                <a:gridCol w="2420678"/>
              </a:tblGrid>
              <a:tr h="406477">
                <a:tc>
                  <a:txBody>
                    <a:bodyPr/>
                    <a:lstStyle/>
                    <a:p>
                      <a:r>
                        <a:rPr lang="en-US" dirty="0" smtClean="0"/>
                        <a:t>Sector</a:t>
                      </a:r>
                      <a:endParaRPr lang="en-US" dirty="0"/>
                    </a:p>
                  </a:txBody>
                  <a:tcPr/>
                </a:tc>
                <a:tc>
                  <a:txBody>
                    <a:bodyPr/>
                    <a:lstStyle/>
                    <a:p>
                      <a:pPr algn="ctr"/>
                      <a:r>
                        <a:rPr lang="en-US" dirty="0" smtClean="0"/>
                        <a:t>Cumulative Savings through 2025 (MWh)</a:t>
                      </a:r>
                      <a:endParaRPr lang="en-US" dirty="0"/>
                    </a:p>
                  </a:txBody>
                  <a:tcPr/>
                </a:tc>
                <a:tc>
                  <a:txBody>
                    <a:bodyPr/>
                    <a:lstStyle/>
                    <a:p>
                      <a:pPr algn="ctr"/>
                      <a:r>
                        <a:rPr lang="en-US" dirty="0" smtClean="0"/>
                        <a:t>% of Sales Forecast</a:t>
                      </a:r>
                      <a:endParaRPr lang="en-US" dirty="0"/>
                    </a:p>
                  </a:txBody>
                  <a:tcPr/>
                </a:tc>
              </a:tr>
              <a:tr h="232273">
                <a:tc>
                  <a:txBody>
                    <a:bodyPr/>
                    <a:lstStyle/>
                    <a:p>
                      <a:r>
                        <a:rPr lang="en-US" dirty="0" smtClean="0"/>
                        <a:t>Residential</a:t>
                      </a:r>
                      <a:endParaRPr lang="en-US" dirty="0"/>
                    </a:p>
                  </a:txBody>
                  <a:tcPr/>
                </a:tc>
                <a:tc>
                  <a:txBody>
                    <a:bodyPr/>
                    <a:lstStyle/>
                    <a:p>
                      <a:pPr algn="ctr"/>
                      <a:r>
                        <a:rPr lang="en-US" dirty="0" smtClean="0"/>
                        <a:t>875,000</a:t>
                      </a:r>
                      <a:endParaRPr lang="en-US" dirty="0"/>
                    </a:p>
                  </a:txBody>
                  <a:tcPr/>
                </a:tc>
                <a:tc>
                  <a:txBody>
                    <a:bodyPr/>
                    <a:lstStyle/>
                    <a:p>
                      <a:pPr algn="ctr"/>
                      <a:r>
                        <a:rPr lang="en-US" dirty="0" smtClean="0"/>
                        <a:t>15.4%</a:t>
                      </a:r>
                      <a:endParaRPr lang="en-US" dirty="0"/>
                    </a:p>
                  </a:txBody>
                  <a:tcPr/>
                </a:tc>
              </a:tr>
              <a:tr h="232273">
                <a:tc>
                  <a:txBody>
                    <a:bodyPr/>
                    <a:lstStyle/>
                    <a:p>
                      <a:r>
                        <a:rPr lang="en-US" dirty="0" smtClean="0"/>
                        <a:t>Commercial</a:t>
                      </a:r>
                      <a:endParaRPr lang="en-US" dirty="0"/>
                    </a:p>
                  </a:txBody>
                  <a:tcPr/>
                </a:tc>
                <a:tc>
                  <a:txBody>
                    <a:bodyPr/>
                    <a:lstStyle/>
                    <a:p>
                      <a:pPr algn="ctr"/>
                      <a:r>
                        <a:rPr lang="en-US" dirty="0" smtClean="0"/>
                        <a:t>1,333,000</a:t>
                      </a:r>
                      <a:endParaRPr lang="en-US" dirty="0"/>
                    </a:p>
                  </a:txBody>
                  <a:tcPr/>
                </a:tc>
                <a:tc>
                  <a:txBody>
                    <a:bodyPr/>
                    <a:lstStyle/>
                    <a:p>
                      <a:pPr algn="ctr"/>
                      <a:r>
                        <a:rPr lang="en-US" dirty="0" smtClean="0"/>
                        <a:t>23.3%</a:t>
                      </a:r>
                      <a:endParaRPr lang="en-US" dirty="0"/>
                    </a:p>
                  </a:txBody>
                  <a:tcPr/>
                </a:tc>
              </a:tr>
              <a:tr h="232273">
                <a:tc>
                  <a:txBody>
                    <a:bodyPr/>
                    <a:lstStyle/>
                    <a:p>
                      <a:r>
                        <a:rPr lang="en-US" dirty="0" smtClean="0"/>
                        <a:t>Industrial</a:t>
                      </a:r>
                      <a:endParaRPr lang="en-US" dirty="0"/>
                    </a:p>
                  </a:txBody>
                  <a:tcPr/>
                </a:tc>
                <a:tc>
                  <a:txBody>
                    <a:bodyPr/>
                    <a:lstStyle/>
                    <a:p>
                      <a:pPr algn="ctr"/>
                      <a:r>
                        <a:rPr lang="en-US" dirty="0" smtClean="0"/>
                        <a:t>501,000</a:t>
                      </a:r>
                      <a:endParaRPr lang="en-US" dirty="0"/>
                    </a:p>
                  </a:txBody>
                  <a:tcPr/>
                </a:tc>
                <a:tc>
                  <a:txBody>
                    <a:bodyPr/>
                    <a:lstStyle/>
                    <a:p>
                      <a:pPr algn="ctr"/>
                      <a:r>
                        <a:rPr lang="en-US" dirty="0" smtClean="0"/>
                        <a:t>16.3%</a:t>
                      </a:r>
                      <a:endParaRPr lang="en-US" dirty="0"/>
                    </a:p>
                  </a:txBody>
                  <a:tcPr/>
                </a:tc>
              </a:tr>
              <a:tr h="232273">
                <a:tc>
                  <a:txBody>
                    <a:bodyPr/>
                    <a:lstStyle/>
                    <a:p>
                      <a:r>
                        <a:rPr lang="en-US" dirty="0" smtClean="0"/>
                        <a:t>Total</a:t>
                      </a:r>
                      <a:r>
                        <a:rPr lang="en-US" baseline="0" dirty="0" smtClean="0"/>
                        <a:t> Electric</a:t>
                      </a:r>
                      <a:endParaRPr lang="en-US" b="1" dirty="0"/>
                    </a:p>
                  </a:txBody>
                  <a:tcPr/>
                </a:tc>
                <a:tc>
                  <a:txBody>
                    <a:bodyPr/>
                    <a:lstStyle/>
                    <a:p>
                      <a:pPr algn="ctr"/>
                      <a:r>
                        <a:rPr lang="en-US" dirty="0" smtClean="0"/>
                        <a:t>2,709,000</a:t>
                      </a:r>
                      <a:endParaRPr lang="en-US" b="1" dirty="0"/>
                    </a:p>
                  </a:txBody>
                  <a:tcPr/>
                </a:tc>
                <a:tc>
                  <a:txBody>
                    <a:bodyPr/>
                    <a:lstStyle/>
                    <a:p>
                      <a:pPr algn="ctr"/>
                      <a:r>
                        <a:rPr lang="en-US" dirty="0" smtClean="0"/>
                        <a:t>18.7%</a:t>
                      </a:r>
                      <a:endParaRPr lang="en-US"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95382192"/>
              </p:ext>
            </p:extLst>
          </p:nvPr>
        </p:nvGraphicFramePr>
        <p:xfrm>
          <a:off x="829342" y="4482686"/>
          <a:ext cx="6096000" cy="2225040"/>
        </p:xfrm>
        <a:graphic>
          <a:graphicData uri="http://schemas.openxmlformats.org/drawingml/2006/table">
            <a:tbl>
              <a:tblPr firstRow="1" bandRow="1">
                <a:tableStyleId>{EB344D84-9AFB-497E-A393-DC336BA19D2E}</a:tableStyleId>
              </a:tblPr>
              <a:tblGrid>
                <a:gridCol w="3048000"/>
                <a:gridCol w="3048000"/>
              </a:tblGrid>
              <a:tr h="370840">
                <a:tc>
                  <a:txBody>
                    <a:bodyPr/>
                    <a:lstStyle/>
                    <a:p>
                      <a:r>
                        <a:rPr lang="en-US" dirty="0" smtClean="0"/>
                        <a:t>Measure</a:t>
                      </a:r>
                      <a:r>
                        <a:rPr lang="en-US" baseline="0" dirty="0" smtClean="0"/>
                        <a:t> Category</a:t>
                      </a:r>
                      <a:endParaRPr lang="en-US" dirty="0"/>
                    </a:p>
                  </a:txBody>
                  <a:tcPr/>
                </a:tc>
                <a:tc>
                  <a:txBody>
                    <a:bodyPr/>
                    <a:lstStyle/>
                    <a:p>
                      <a:r>
                        <a:rPr lang="en-US" dirty="0" smtClean="0"/>
                        <a:t>Percent of Total</a:t>
                      </a:r>
                      <a:endParaRPr lang="en-US" dirty="0"/>
                    </a:p>
                  </a:txBody>
                  <a:tcPr/>
                </a:tc>
              </a:tr>
              <a:tr h="370840">
                <a:tc>
                  <a:txBody>
                    <a:bodyPr/>
                    <a:lstStyle/>
                    <a:p>
                      <a:r>
                        <a:rPr lang="en-US" b="1" dirty="0" smtClean="0"/>
                        <a:t>Indoor Lighting</a:t>
                      </a:r>
                      <a:endParaRPr lang="en-US" b="1" dirty="0"/>
                    </a:p>
                  </a:txBody>
                  <a:tcPr/>
                </a:tc>
                <a:tc>
                  <a:txBody>
                    <a:bodyPr/>
                    <a:lstStyle/>
                    <a:p>
                      <a:r>
                        <a:rPr lang="en-US" b="1" dirty="0" smtClean="0"/>
                        <a:t>46%</a:t>
                      </a:r>
                      <a:endParaRPr lang="en-US" b="1" dirty="0"/>
                    </a:p>
                  </a:txBody>
                  <a:tcPr/>
                </a:tc>
              </a:tr>
              <a:tr h="370840">
                <a:tc>
                  <a:txBody>
                    <a:bodyPr/>
                    <a:lstStyle/>
                    <a:p>
                      <a:r>
                        <a:rPr lang="en-US" dirty="0" smtClean="0"/>
                        <a:t>Space Heating</a:t>
                      </a:r>
                      <a:endParaRPr lang="en-US" dirty="0"/>
                    </a:p>
                  </a:txBody>
                  <a:tcPr/>
                </a:tc>
                <a:tc>
                  <a:txBody>
                    <a:bodyPr/>
                    <a:lstStyle/>
                    <a:p>
                      <a:r>
                        <a:rPr lang="en-US" dirty="0" smtClean="0"/>
                        <a:t>17%</a:t>
                      </a:r>
                      <a:endParaRPr lang="en-US" dirty="0"/>
                    </a:p>
                  </a:txBody>
                  <a:tcPr/>
                </a:tc>
              </a:tr>
              <a:tr h="370840">
                <a:tc>
                  <a:txBody>
                    <a:bodyPr/>
                    <a:lstStyle/>
                    <a:p>
                      <a:r>
                        <a:rPr lang="en-US" b="1" dirty="0" smtClean="0"/>
                        <a:t>Refrigeration</a:t>
                      </a:r>
                      <a:endParaRPr lang="en-US" b="1" dirty="0"/>
                    </a:p>
                  </a:txBody>
                  <a:tcPr/>
                </a:tc>
                <a:tc>
                  <a:txBody>
                    <a:bodyPr/>
                    <a:lstStyle/>
                    <a:p>
                      <a:r>
                        <a:rPr lang="en-US" b="1" dirty="0" smtClean="0"/>
                        <a:t>10%</a:t>
                      </a:r>
                      <a:endParaRPr lang="en-US" b="1" dirty="0"/>
                    </a:p>
                  </a:txBody>
                  <a:tcPr/>
                </a:tc>
              </a:tr>
              <a:tr h="370840">
                <a:tc>
                  <a:txBody>
                    <a:bodyPr/>
                    <a:lstStyle/>
                    <a:p>
                      <a:r>
                        <a:rPr lang="en-US" dirty="0" smtClean="0"/>
                        <a:t>Water</a:t>
                      </a:r>
                      <a:r>
                        <a:rPr lang="en-US" baseline="0" dirty="0" smtClean="0"/>
                        <a:t> Heating</a:t>
                      </a:r>
                      <a:endParaRPr lang="en-US" dirty="0"/>
                    </a:p>
                  </a:txBody>
                  <a:tcPr/>
                </a:tc>
                <a:tc>
                  <a:txBody>
                    <a:bodyPr/>
                    <a:lstStyle/>
                    <a:p>
                      <a:r>
                        <a:rPr lang="en-US" dirty="0" smtClean="0"/>
                        <a:t>8%</a:t>
                      </a:r>
                      <a:endParaRPr lang="en-US" dirty="0"/>
                    </a:p>
                  </a:txBody>
                  <a:tcPr/>
                </a:tc>
              </a:tr>
              <a:tr h="370840">
                <a:tc>
                  <a:txBody>
                    <a:bodyPr/>
                    <a:lstStyle/>
                    <a:p>
                      <a:r>
                        <a:rPr lang="en-US" dirty="0" smtClean="0"/>
                        <a:t>Other</a:t>
                      </a:r>
                      <a:endParaRPr lang="en-US" dirty="0"/>
                    </a:p>
                  </a:txBody>
                  <a:tcPr/>
                </a:tc>
                <a:tc>
                  <a:txBody>
                    <a:bodyPr/>
                    <a:lstStyle/>
                    <a:p>
                      <a:r>
                        <a:rPr lang="en-US" dirty="0" smtClean="0"/>
                        <a:t>19%</a:t>
                      </a:r>
                      <a:endParaRPr lang="en-US" dirty="0"/>
                    </a:p>
                  </a:txBody>
                  <a:tcPr/>
                </a:tc>
              </a:tr>
            </a:tbl>
          </a:graphicData>
        </a:graphic>
      </p:graphicFrame>
    </p:spTree>
    <p:extLst>
      <p:ext uri="{BB962C8B-B14F-4D97-AF65-F5344CB8AC3E}">
        <p14:creationId xmlns:p14="http://schemas.microsoft.com/office/powerpoint/2010/main" val="331483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Delmarva Power’s Program Proposal</a:t>
            </a:r>
            <a:endParaRPr lang="en-US" dirty="0"/>
          </a:p>
        </p:txBody>
      </p:sp>
      <p:sp>
        <p:nvSpPr>
          <p:cNvPr id="3" name="Content Placeholder 2"/>
          <p:cNvSpPr>
            <a:spLocks noGrp="1"/>
          </p:cNvSpPr>
          <p:nvPr>
            <p:ph idx="1"/>
          </p:nvPr>
        </p:nvSpPr>
        <p:spPr>
          <a:xfrm>
            <a:off x="347471" y="1143000"/>
            <a:ext cx="8480001" cy="5167123"/>
          </a:xfrm>
        </p:spPr>
        <p:txBody>
          <a:bodyPr>
            <a:normAutofit/>
          </a:bodyPr>
          <a:lstStyle/>
          <a:p>
            <a:pPr>
              <a:lnSpc>
                <a:spcPct val="80000"/>
              </a:lnSpc>
            </a:pPr>
            <a:r>
              <a:rPr lang="en-US" sz="2600" dirty="0" smtClean="0"/>
              <a:t>The 3-year plan meets the following criteria:</a:t>
            </a:r>
            <a:endParaRPr lang="en-US" sz="2600" dirty="0"/>
          </a:p>
          <a:p>
            <a:pPr lvl="1"/>
            <a:r>
              <a:rPr lang="en-US" sz="2100" dirty="0" smtClean="0"/>
              <a:t>Avoids </a:t>
            </a:r>
            <a:r>
              <a:rPr lang="en-US" sz="2100" dirty="0"/>
              <a:t>duplication of </a:t>
            </a:r>
            <a:r>
              <a:rPr lang="en-US" sz="2100" dirty="0" smtClean="0"/>
              <a:t>current and prospective programs run by other energy providers or agencies</a:t>
            </a:r>
            <a:endParaRPr lang="en-US" sz="2100" dirty="0"/>
          </a:p>
          <a:p>
            <a:pPr lvl="1"/>
            <a:r>
              <a:rPr lang="en-US" sz="2100" dirty="0"/>
              <a:t>Achieves high cost-effectiveness (benefit/cost) ratios</a:t>
            </a:r>
          </a:p>
          <a:p>
            <a:pPr lvl="1"/>
            <a:r>
              <a:rPr lang="en-US" sz="2100" dirty="0"/>
              <a:t>Reaches a large segment of residential customers </a:t>
            </a:r>
          </a:p>
          <a:p>
            <a:pPr lvl="1"/>
            <a:r>
              <a:rPr lang="en-US" sz="2100" dirty="0"/>
              <a:t>Has the ability to target low income customers in a meaningful way</a:t>
            </a:r>
          </a:p>
          <a:p>
            <a:pPr lvl="1"/>
            <a:r>
              <a:rPr lang="en-US" sz="2100" dirty="0" smtClean="0"/>
              <a:t>Can complement </a:t>
            </a:r>
            <a:r>
              <a:rPr lang="en-US" sz="2100" dirty="0"/>
              <a:t>and promote </a:t>
            </a:r>
            <a:r>
              <a:rPr lang="en-US" sz="2100" dirty="0" smtClean="0"/>
              <a:t>programs run by other energy providers through cross-marketing efforts</a:t>
            </a:r>
          </a:p>
          <a:p>
            <a:pPr lvl="1"/>
            <a:r>
              <a:rPr lang="en-US" sz="2100" dirty="0" smtClean="0"/>
              <a:t>Contributes to state energy savings targets</a:t>
            </a:r>
          </a:p>
          <a:p>
            <a:pPr lvl="1"/>
            <a:r>
              <a:rPr lang="en-US" sz="2100" dirty="0" smtClean="0"/>
              <a:t>Leverages successful implementation efforts from the Company’s Maryland service territory</a:t>
            </a:r>
          </a:p>
          <a:p>
            <a:pPr lvl="1"/>
            <a:r>
              <a:rPr lang="en-US" sz="2100" dirty="0" smtClean="0"/>
              <a:t>Minimizes the Energy Efficiency Charge on customers</a:t>
            </a:r>
            <a:endParaRPr lang="en-US" sz="2100" dirty="0"/>
          </a:p>
          <a:p>
            <a:pPr marL="354330" lvl="1" indent="0">
              <a:buNone/>
            </a:pPr>
            <a:endParaRPr lang="en-US" dirty="0"/>
          </a:p>
        </p:txBody>
      </p:sp>
    </p:spTree>
    <p:extLst>
      <p:ext uri="{BB962C8B-B14F-4D97-AF65-F5344CB8AC3E}">
        <p14:creationId xmlns:p14="http://schemas.microsoft.com/office/powerpoint/2010/main" val="3518793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93134"/>
            <a:ext cx="8229600" cy="762000"/>
          </a:xfrm>
        </p:spPr>
        <p:txBody>
          <a:bodyPr/>
          <a:lstStyle/>
          <a:p>
            <a:r>
              <a:rPr lang="en-US" dirty="0" smtClean="0"/>
              <a:t>Program Proposal - </a:t>
            </a:r>
            <a:r>
              <a:rPr lang="en-US" dirty="0" err="1" smtClean="0"/>
              <a:t>Opower</a:t>
            </a:r>
            <a:endParaRPr lang="en-US" sz="1600" dirty="0"/>
          </a:p>
        </p:txBody>
      </p:sp>
      <p:sp>
        <p:nvSpPr>
          <p:cNvPr id="4" name="Content Placeholder 3"/>
          <p:cNvSpPr>
            <a:spLocks noGrp="1"/>
          </p:cNvSpPr>
          <p:nvPr>
            <p:ph idx="1"/>
          </p:nvPr>
        </p:nvSpPr>
        <p:spPr>
          <a:xfrm>
            <a:off x="252773" y="657344"/>
            <a:ext cx="8229600" cy="5658396"/>
          </a:xfrm>
        </p:spPr>
        <p:txBody>
          <a:bodyPr>
            <a:normAutofit/>
          </a:bodyPr>
          <a:lstStyle/>
          <a:p>
            <a:pPr marL="354330" lvl="1" indent="0">
              <a:buNone/>
            </a:pPr>
            <a:endParaRPr lang="en-US" sz="2400" dirty="0" smtClean="0"/>
          </a:p>
          <a:p>
            <a:pPr lvl="0"/>
            <a:r>
              <a:rPr lang="en-US" sz="2800" dirty="0" smtClean="0"/>
              <a:t>Opower </a:t>
            </a:r>
            <a:r>
              <a:rPr lang="en-US" sz="2800" dirty="0"/>
              <a:t>Behavior </a:t>
            </a:r>
            <a:r>
              <a:rPr lang="en-US" sz="2800" dirty="0" smtClean="0"/>
              <a:t>Program </a:t>
            </a:r>
          </a:p>
          <a:p>
            <a:pPr lvl="1"/>
            <a:r>
              <a:rPr lang="en-US" dirty="0"/>
              <a:t>M</a:t>
            </a:r>
            <a:r>
              <a:rPr lang="en-US" dirty="0" smtClean="0"/>
              <a:t>otivates </a:t>
            </a:r>
            <a:r>
              <a:rPr lang="en-US" dirty="0"/>
              <a:t>Delmarva Power customers to engage in energy saving behavior through the regular distribution of personalized home energy reports. </a:t>
            </a:r>
            <a:endParaRPr lang="en-US" dirty="0" smtClean="0"/>
          </a:p>
          <a:p>
            <a:pPr marL="354330" lvl="1" indent="0">
              <a:buNone/>
            </a:pPr>
            <a:endParaRPr lang="en-US" dirty="0"/>
          </a:p>
          <a:p>
            <a:pPr lvl="1"/>
            <a:r>
              <a:rPr lang="en-US" dirty="0"/>
              <a:t>Places customers in an anonymous representative group based on home location, size, and other publicly available criteria to make meaningful comparisons regarding the customers’ usage relative to a peer group</a:t>
            </a:r>
          </a:p>
          <a:p>
            <a:pPr lvl="1"/>
            <a:endParaRPr lang="en-US" sz="2400" dirty="0"/>
          </a:p>
        </p:txBody>
      </p:sp>
    </p:spTree>
    <p:extLst>
      <p:ext uri="{BB962C8B-B14F-4D97-AF65-F5344CB8AC3E}">
        <p14:creationId xmlns:p14="http://schemas.microsoft.com/office/powerpoint/2010/main" val="69840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93134"/>
            <a:ext cx="8229600" cy="762000"/>
          </a:xfrm>
        </p:spPr>
        <p:txBody>
          <a:bodyPr/>
          <a:lstStyle/>
          <a:p>
            <a:r>
              <a:rPr lang="en-US" dirty="0" smtClean="0"/>
              <a:t>Program Proposal – Consumer Products</a:t>
            </a:r>
            <a:endParaRPr lang="en-US" sz="1600" dirty="0"/>
          </a:p>
        </p:txBody>
      </p:sp>
      <p:sp>
        <p:nvSpPr>
          <p:cNvPr id="4" name="Content Placeholder 3"/>
          <p:cNvSpPr>
            <a:spLocks noGrp="1"/>
          </p:cNvSpPr>
          <p:nvPr>
            <p:ph idx="1"/>
          </p:nvPr>
        </p:nvSpPr>
        <p:spPr>
          <a:xfrm>
            <a:off x="252773" y="944423"/>
            <a:ext cx="8229600" cy="5658396"/>
          </a:xfrm>
        </p:spPr>
        <p:txBody>
          <a:bodyPr>
            <a:normAutofit/>
          </a:bodyPr>
          <a:lstStyle/>
          <a:p>
            <a:pPr lvl="0"/>
            <a:r>
              <a:rPr lang="en-US" sz="2800" dirty="0" smtClean="0"/>
              <a:t>Consumer Products Program </a:t>
            </a:r>
          </a:p>
          <a:p>
            <a:pPr lvl="1"/>
            <a:r>
              <a:rPr lang="en-US" sz="2100" u="sng" dirty="0" smtClean="0"/>
              <a:t>Residential Lighting</a:t>
            </a:r>
            <a:r>
              <a:rPr lang="en-US" sz="2100" dirty="0" smtClean="0"/>
              <a:t> – offers customers </a:t>
            </a:r>
            <a:r>
              <a:rPr lang="en-US" sz="2100" dirty="0"/>
              <a:t>instant in-store discounts on select </a:t>
            </a:r>
            <a:r>
              <a:rPr lang="en-US" sz="2100" dirty="0" smtClean="0"/>
              <a:t>ENERGY STAR</a:t>
            </a:r>
            <a:r>
              <a:rPr lang="en-US" sz="2400" baseline="30000" dirty="0"/>
              <a:t>®</a:t>
            </a:r>
            <a:r>
              <a:rPr lang="en-US" sz="2100" dirty="0" smtClean="0"/>
              <a:t> LED and </a:t>
            </a:r>
            <a:r>
              <a:rPr lang="en-US" sz="2100" dirty="0"/>
              <a:t>fixture products at participating retail </a:t>
            </a:r>
            <a:r>
              <a:rPr lang="en-US" sz="2100" dirty="0" smtClean="0"/>
              <a:t>locations.</a:t>
            </a:r>
          </a:p>
          <a:p>
            <a:pPr lvl="2"/>
            <a:r>
              <a:rPr lang="en-US" sz="1900" dirty="0" smtClean="0"/>
              <a:t>Light bulbs will be distributed at food banks and other locations</a:t>
            </a:r>
            <a:endParaRPr lang="en-US" sz="1900" dirty="0"/>
          </a:p>
          <a:p>
            <a:pPr lvl="1"/>
            <a:endParaRPr lang="en-US" sz="2100" dirty="0"/>
          </a:p>
          <a:p>
            <a:pPr lvl="1"/>
            <a:r>
              <a:rPr lang="en-US" sz="2100" u="sng" dirty="0" smtClean="0"/>
              <a:t>Appliance Rebate</a:t>
            </a:r>
            <a:r>
              <a:rPr lang="en-US" sz="2100" dirty="0" smtClean="0"/>
              <a:t> - offers </a:t>
            </a:r>
            <a:r>
              <a:rPr lang="en-US" sz="2100" dirty="0"/>
              <a:t>rebates for the purchase of ENERGY STAR certified refrigerators, clothes washers, freezers, room air </a:t>
            </a:r>
            <a:r>
              <a:rPr lang="en-US" sz="2100" dirty="0" smtClean="0"/>
              <a:t>conditioners (RACs), and heat </a:t>
            </a:r>
            <a:r>
              <a:rPr lang="en-US" sz="2100" dirty="0"/>
              <a:t>pump water </a:t>
            </a:r>
            <a:r>
              <a:rPr lang="en-US" sz="2100" dirty="0" smtClean="0"/>
              <a:t>heaters. </a:t>
            </a:r>
            <a:r>
              <a:rPr lang="en-US" sz="2100" dirty="0"/>
              <a:t> </a:t>
            </a:r>
          </a:p>
          <a:p>
            <a:pPr lvl="2"/>
            <a:r>
              <a:rPr lang="en-US" sz="1900" dirty="0" smtClean="0"/>
              <a:t>Inexpensive ENERGY STAR refrigerators offered to low </a:t>
            </a:r>
            <a:r>
              <a:rPr lang="en-US" sz="1900" dirty="0"/>
              <a:t>income </a:t>
            </a:r>
            <a:r>
              <a:rPr lang="en-US" sz="1900" dirty="0" smtClean="0"/>
              <a:t>customers at no cost if the old refrigerator is recycled</a:t>
            </a:r>
          </a:p>
          <a:p>
            <a:pPr lvl="2">
              <a:buFont typeface="Arial" panose="020B0604020202020204" pitchFamily="34" charset="0"/>
              <a:buChar char="•"/>
            </a:pPr>
            <a:endParaRPr lang="en-US" sz="2100" dirty="0" smtClean="0"/>
          </a:p>
          <a:p>
            <a:pPr lvl="1"/>
            <a:r>
              <a:rPr lang="en-US" sz="2100" u="sng" dirty="0"/>
              <a:t>Appliance Recycling</a:t>
            </a:r>
            <a:r>
              <a:rPr lang="en-US" sz="2100" dirty="0"/>
              <a:t> – removes old, inefficient refrigerators, freezers, dehumidifiers and RACs from the grid. </a:t>
            </a:r>
            <a:endParaRPr lang="en-US" sz="2100" dirty="0" smtClean="0"/>
          </a:p>
          <a:p>
            <a:pPr lvl="1"/>
            <a:endParaRPr lang="en-US" sz="2400" dirty="0" smtClean="0"/>
          </a:p>
          <a:p>
            <a:pPr lvl="1"/>
            <a:endParaRPr lang="en-US" sz="2400" dirty="0"/>
          </a:p>
        </p:txBody>
      </p:sp>
    </p:spTree>
    <p:extLst>
      <p:ext uri="{BB962C8B-B14F-4D97-AF65-F5344CB8AC3E}">
        <p14:creationId xmlns:p14="http://schemas.microsoft.com/office/powerpoint/2010/main" val="3266331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 Opower Behavior Program?</a:t>
            </a:r>
            <a:endParaRPr lang="en-US" dirty="0"/>
          </a:p>
        </p:txBody>
      </p:sp>
      <p:sp>
        <p:nvSpPr>
          <p:cNvPr id="3" name="Content Placeholder 2"/>
          <p:cNvSpPr>
            <a:spLocks noGrp="1"/>
          </p:cNvSpPr>
          <p:nvPr>
            <p:ph idx="1"/>
          </p:nvPr>
        </p:nvSpPr>
        <p:spPr>
          <a:xfrm>
            <a:off x="347471" y="1143000"/>
            <a:ext cx="8480001" cy="5167123"/>
          </a:xfrm>
        </p:spPr>
        <p:txBody>
          <a:bodyPr>
            <a:normAutofit/>
          </a:bodyPr>
          <a:lstStyle/>
          <a:p>
            <a:pPr lvl="0"/>
            <a:r>
              <a:rPr lang="en-US" dirty="0" smtClean="0"/>
              <a:t>A utility company is uniquely qualified to offer certain programs due to data and privacy issues.</a:t>
            </a:r>
            <a:endParaRPr lang="en-US" dirty="0"/>
          </a:p>
          <a:p>
            <a:pPr lvl="1"/>
            <a:endParaRPr lang="en-US" dirty="0"/>
          </a:p>
          <a:p>
            <a:r>
              <a:rPr lang="en-US" dirty="0" smtClean="0"/>
              <a:t>The Behavior Program has the ability to reach all residential customers in Delmarva Power’s service territory.</a:t>
            </a:r>
            <a:r>
              <a:rPr lang="en-US" baseline="30000" dirty="0" smtClean="0"/>
              <a:t>*</a:t>
            </a:r>
          </a:p>
          <a:p>
            <a:endParaRPr lang="en-US" baseline="30000" dirty="0"/>
          </a:p>
          <a:p>
            <a:r>
              <a:rPr lang="en-US" dirty="0" smtClean="0"/>
              <a:t>High Usage Alerts will help customers manage their usage</a:t>
            </a:r>
          </a:p>
          <a:p>
            <a:pPr lvl="1"/>
            <a:endParaRPr lang="en-US" dirty="0"/>
          </a:p>
          <a:p>
            <a:pPr marL="342900" lvl="1" indent="-342900">
              <a:buSzPct val="100000"/>
              <a:buFont typeface="Wingdings" charset="2"/>
              <a:buChar char="§"/>
            </a:pPr>
            <a:r>
              <a:rPr lang="en-US" sz="2200" dirty="0" smtClean="0"/>
              <a:t>The benefit/cost ratio is projected to be 2.45 equating to $2.45 in savings for every $1 spent</a:t>
            </a:r>
          </a:p>
          <a:p>
            <a:pPr lvl="1"/>
            <a:r>
              <a:rPr lang="en-US" sz="2100" dirty="0" smtClean="0"/>
              <a:t>Opower’s </a:t>
            </a:r>
            <a:r>
              <a:rPr lang="en-US" sz="2100" dirty="0"/>
              <a:t>program is typically delivered at a cost of $.02/kWh to $0.04/kWh </a:t>
            </a:r>
            <a:r>
              <a:rPr lang="en-US" sz="2100" dirty="0" smtClean="0"/>
              <a:t>and </a:t>
            </a:r>
            <a:r>
              <a:rPr lang="en-US" sz="2100" dirty="0"/>
              <a:t>by comparison, weatherization or in-home audits could cost $.10/kWh or </a:t>
            </a:r>
            <a:r>
              <a:rPr lang="en-US" sz="2100" dirty="0" smtClean="0"/>
              <a:t>greater.</a:t>
            </a:r>
          </a:p>
          <a:p>
            <a:pPr lvl="1"/>
            <a:endParaRPr lang="en-US" dirty="0"/>
          </a:p>
        </p:txBody>
      </p:sp>
      <p:sp>
        <p:nvSpPr>
          <p:cNvPr id="4" name="TextBox 3"/>
          <p:cNvSpPr txBox="1"/>
          <p:nvPr/>
        </p:nvSpPr>
        <p:spPr>
          <a:xfrm>
            <a:off x="251778" y="6140846"/>
            <a:ext cx="7418991" cy="338554"/>
          </a:xfrm>
          <a:prstGeom prst="rect">
            <a:avLst/>
          </a:prstGeom>
          <a:noFill/>
        </p:spPr>
        <p:txBody>
          <a:bodyPr wrap="square" rtlCol="0">
            <a:spAutoFit/>
          </a:bodyPr>
          <a:lstStyle/>
          <a:p>
            <a:r>
              <a:rPr lang="en-US" sz="1600" dirty="0"/>
              <a:t>*</a:t>
            </a:r>
            <a:r>
              <a:rPr lang="en-US" sz="1600" dirty="0" smtClean="0"/>
              <a:t>With the exception of a control group needed for evaluation purposes</a:t>
            </a:r>
            <a:endParaRPr lang="en-US" sz="1600" dirty="0"/>
          </a:p>
        </p:txBody>
      </p:sp>
    </p:spTree>
    <p:extLst>
      <p:ext uri="{BB962C8B-B14F-4D97-AF65-F5344CB8AC3E}">
        <p14:creationId xmlns:p14="http://schemas.microsoft.com/office/powerpoint/2010/main" val="4077408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an Opower Behavior Program</a:t>
            </a:r>
            <a:r>
              <a:rPr lang="en-US" dirty="0" smtClean="0"/>
              <a:t>? (continued)</a:t>
            </a:r>
            <a:endParaRPr lang="en-US" dirty="0"/>
          </a:p>
        </p:txBody>
      </p:sp>
      <p:sp>
        <p:nvSpPr>
          <p:cNvPr id="3" name="Content Placeholder 2"/>
          <p:cNvSpPr>
            <a:spLocks noGrp="1"/>
          </p:cNvSpPr>
          <p:nvPr>
            <p:ph idx="1"/>
          </p:nvPr>
        </p:nvSpPr>
        <p:spPr>
          <a:xfrm>
            <a:off x="347471" y="1143000"/>
            <a:ext cx="8480001" cy="5167123"/>
          </a:xfrm>
        </p:spPr>
        <p:txBody>
          <a:bodyPr>
            <a:normAutofit lnSpcReduction="10000"/>
          </a:bodyPr>
          <a:lstStyle/>
          <a:p>
            <a:pPr lvl="0"/>
            <a:r>
              <a:rPr lang="en-US" dirty="0" smtClean="0"/>
              <a:t>Opower would benefit low income customers</a:t>
            </a:r>
            <a:endParaRPr lang="en-US" dirty="0"/>
          </a:p>
          <a:p>
            <a:pPr lvl="1"/>
            <a:r>
              <a:rPr lang="en-US" dirty="0" smtClean="0"/>
              <a:t>Stand-along low income programs are not typically cost-effective so Delmarva Power feels the best way for the utility to reach low-income customers is to tailor successful “mainstream” programs to reach this underserved group</a:t>
            </a:r>
          </a:p>
          <a:p>
            <a:pPr lvl="1"/>
            <a:r>
              <a:rPr lang="en-US" dirty="0" smtClean="0"/>
              <a:t>Opower can target messages to specific demographics in order to achieve optimal results</a:t>
            </a:r>
          </a:p>
          <a:p>
            <a:pPr lvl="1"/>
            <a:endParaRPr lang="en-US" dirty="0"/>
          </a:p>
          <a:p>
            <a:r>
              <a:rPr lang="en-US" dirty="0" smtClean="0"/>
              <a:t>Opower has verified energy savings of 1.5-2.5%</a:t>
            </a:r>
            <a:endParaRPr lang="en-US" baseline="30000" dirty="0"/>
          </a:p>
          <a:p>
            <a:endParaRPr lang="en-US" baseline="30000" dirty="0" smtClean="0"/>
          </a:p>
          <a:p>
            <a:r>
              <a:rPr lang="en-US" dirty="0" smtClean="0"/>
              <a:t>Opower has been evaluated and vetted over 70 times so there is reduced risk in achieving these savings</a:t>
            </a:r>
          </a:p>
          <a:p>
            <a:endParaRPr lang="en-US" dirty="0"/>
          </a:p>
          <a:p>
            <a:pPr lvl="0"/>
            <a:r>
              <a:rPr lang="en-US" dirty="0"/>
              <a:t>Opower </a:t>
            </a:r>
            <a:r>
              <a:rPr lang="en-US" dirty="0" smtClean="0"/>
              <a:t>could complement </a:t>
            </a:r>
            <a:r>
              <a:rPr lang="en-US" dirty="0"/>
              <a:t>and supplement </a:t>
            </a:r>
            <a:r>
              <a:rPr lang="en-US" dirty="0" smtClean="0"/>
              <a:t>programs run by other energy providers in Delaware through </a:t>
            </a:r>
            <a:r>
              <a:rPr lang="en-US" dirty="0"/>
              <a:t>cross-marketing </a:t>
            </a:r>
            <a:r>
              <a:rPr lang="en-US" dirty="0" smtClean="0"/>
              <a:t>efforts</a:t>
            </a:r>
          </a:p>
          <a:p>
            <a:pPr lvl="1"/>
            <a:endParaRPr lang="en-US" dirty="0"/>
          </a:p>
          <a:p>
            <a:pPr lvl="1"/>
            <a:endParaRPr lang="en-US" dirty="0"/>
          </a:p>
        </p:txBody>
      </p:sp>
    </p:spTree>
    <p:extLst>
      <p:ext uri="{BB962C8B-B14F-4D97-AF65-F5344CB8AC3E}">
        <p14:creationId xmlns:p14="http://schemas.microsoft.com/office/powerpoint/2010/main" val="1398635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Consumer Products Program?</a:t>
            </a:r>
            <a:endParaRPr lang="en-US" dirty="0"/>
          </a:p>
        </p:txBody>
      </p:sp>
      <p:sp>
        <p:nvSpPr>
          <p:cNvPr id="3" name="Content Placeholder 2"/>
          <p:cNvSpPr>
            <a:spLocks noGrp="1"/>
          </p:cNvSpPr>
          <p:nvPr>
            <p:ph idx="1"/>
          </p:nvPr>
        </p:nvSpPr>
        <p:spPr>
          <a:xfrm>
            <a:off x="347471" y="1143000"/>
            <a:ext cx="8480001" cy="5167123"/>
          </a:xfrm>
        </p:spPr>
        <p:txBody>
          <a:bodyPr>
            <a:normAutofit/>
          </a:bodyPr>
          <a:lstStyle/>
          <a:p>
            <a:pPr lvl="0"/>
            <a:r>
              <a:rPr lang="en-US" dirty="0" smtClean="0"/>
              <a:t>A Consumer Products Program could reach all customers by offering lighting and appliance measures purchased by every household</a:t>
            </a:r>
          </a:p>
          <a:p>
            <a:pPr lvl="1"/>
            <a:r>
              <a:rPr lang="en-US" dirty="0"/>
              <a:t>Residential program participation in the Lighting Program in Delmarva Power’s Maryland service territory is approximately 60% and 98% for Pepco Maryland </a:t>
            </a:r>
            <a:r>
              <a:rPr lang="en-US" dirty="0" smtClean="0"/>
              <a:t>program-to-date</a:t>
            </a:r>
          </a:p>
          <a:p>
            <a:pPr lvl="1"/>
            <a:endParaRPr lang="en-US" sz="2400" dirty="0"/>
          </a:p>
          <a:p>
            <a:r>
              <a:rPr lang="en-US" sz="2200" dirty="0" smtClean="0"/>
              <a:t>The </a:t>
            </a:r>
            <a:r>
              <a:rPr lang="en-US" sz="2200" dirty="0"/>
              <a:t>Lighting Program in Maryland has historically driven at least three quarters of residential energy </a:t>
            </a:r>
            <a:r>
              <a:rPr lang="en-US" dirty="0" smtClean="0"/>
              <a:t>savings</a:t>
            </a:r>
          </a:p>
          <a:p>
            <a:endParaRPr lang="en-US" baseline="30000" dirty="0"/>
          </a:p>
          <a:p>
            <a:r>
              <a:rPr lang="en-US" dirty="0" smtClean="0"/>
              <a:t>Lighting and Appliance Recycling Programs achieve high levels of savings and still remain highly cost-effective after taking free ridership into account</a:t>
            </a:r>
            <a:endParaRPr lang="en-US" dirty="0"/>
          </a:p>
          <a:p>
            <a:pPr lvl="1"/>
            <a:endParaRPr lang="en-US" dirty="0"/>
          </a:p>
        </p:txBody>
      </p:sp>
    </p:spTree>
    <p:extLst>
      <p:ext uri="{BB962C8B-B14F-4D97-AF65-F5344CB8AC3E}">
        <p14:creationId xmlns:p14="http://schemas.microsoft.com/office/powerpoint/2010/main" val="407952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Consumer Products Program? (Continued)</a:t>
            </a:r>
            <a:endParaRPr lang="en-US" dirty="0"/>
          </a:p>
        </p:txBody>
      </p:sp>
      <p:sp>
        <p:nvSpPr>
          <p:cNvPr id="3" name="Content Placeholder 2"/>
          <p:cNvSpPr>
            <a:spLocks noGrp="1"/>
          </p:cNvSpPr>
          <p:nvPr>
            <p:ph idx="1"/>
          </p:nvPr>
        </p:nvSpPr>
        <p:spPr>
          <a:xfrm>
            <a:off x="347471" y="1143000"/>
            <a:ext cx="8480001" cy="5167123"/>
          </a:xfrm>
        </p:spPr>
        <p:txBody>
          <a:bodyPr>
            <a:normAutofit lnSpcReduction="10000"/>
          </a:bodyPr>
          <a:lstStyle/>
          <a:p>
            <a:pPr lvl="0"/>
            <a:r>
              <a:rPr lang="en-US" dirty="0" smtClean="0"/>
              <a:t>A Consumer Products Program will be able to reach low income customers by:</a:t>
            </a:r>
          </a:p>
          <a:p>
            <a:pPr lvl="1"/>
            <a:r>
              <a:rPr lang="en-US" dirty="0" smtClean="0"/>
              <a:t>Distributing light bulbs and lighting-related educational flyers at food banks or other locations</a:t>
            </a:r>
          </a:p>
          <a:p>
            <a:pPr lvl="1"/>
            <a:r>
              <a:rPr lang="en-US" dirty="0" smtClean="0"/>
              <a:t>Offering ENERGY STAR refrigerators at no cost to low income customers to replace old models of a certain vintage which will subsequently be recycled</a:t>
            </a:r>
          </a:p>
          <a:p>
            <a:pPr lvl="1"/>
            <a:endParaRPr lang="en-US" sz="2400" dirty="0"/>
          </a:p>
          <a:p>
            <a:pPr lvl="0"/>
            <a:r>
              <a:rPr lang="en-US" dirty="0"/>
              <a:t>A Consumer Products Program has the potential to leverage cross-marketing opportunities with household energy audit programs offered by the SEU</a:t>
            </a:r>
          </a:p>
          <a:p>
            <a:endParaRPr lang="en-US" baseline="30000" dirty="0"/>
          </a:p>
          <a:p>
            <a:r>
              <a:rPr lang="en-US" dirty="0" smtClean="0"/>
              <a:t>The Appliance Recycling component provides customers with a convenient way to recycle their old appliance at the time of a new purchase</a:t>
            </a:r>
            <a:endParaRPr lang="en-US" dirty="0"/>
          </a:p>
          <a:p>
            <a:pPr lvl="1"/>
            <a:endParaRPr lang="en-US" dirty="0"/>
          </a:p>
        </p:txBody>
      </p:sp>
    </p:spTree>
    <p:extLst>
      <p:ext uri="{BB962C8B-B14F-4D97-AF65-F5344CB8AC3E}">
        <p14:creationId xmlns:p14="http://schemas.microsoft.com/office/powerpoint/2010/main" val="4249500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PL_ENERGY-EFFICIENCY">
  <a:themeElements>
    <a:clrScheme name="PHI COLOR PALETTE">
      <a:dk1>
        <a:srgbClr val="000000"/>
      </a:dk1>
      <a:lt1>
        <a:sysClr val="window" lastClr="FFFFFF"/>
      </a:lt1>
      <a:dk2>
        <a:srgbClr val="0067B1"/>
      </a:dk2>
      <a:lt2>
        <a:srgbClr val="949494"/>
      </a:lt2>
      <a:accent1>
        <a:srgbClr val="009EE1"/>
      </a:accent1>
      <a:accent2>
        <a:srgbClr val="C1D82F"/>
      </a:accent2>
      <a:accent3>
        <a:srgbClr val="F26529"/>
      </a:accent3>
      <a:accent4>
        <a:srgbClr val="FFD200"/>
      </a:accent4>
      <a:accent5>
        <a:srgbClr val="00A94F"/>
      </a:accent5>
      <a:accent6>
        <a:srgbClr val="455560"/>
      </a:accent6>
      <a:hlink>
        <a:srgbClr val="0067B1"/>
      </a:hlink>
      <a:folHlink>
        <a:srgbClr val="009E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Pepco Color Palette">
      <a:dk1>
        <a:srgbClr val="000000"/>
      </a:dk1>
      <a:lt1>
        <a:sysClr val="window" lastClr="FFFFFF"/>
      </a:lt1>
      <a:dk2>
        <a:srgbClr val="0067B1"/>
      </a:dk2>
      <a:lt2>
        <a:srgbClr val="00A94F"/>
      </a:lt2>
      <a:accent1>
        <a:srgbClr val="F26529"/>
      </a:accent1>
      <a:accent2>
        <a:srgbClr val="C1D82F"/>
      </a:accent2>
      <a:accent3>
        <a:srgbClr val="009EE1"/>
      </a:accent3>
      <a:accent4>
        <a:srgbClr val="FFD200"/>
      </a:accent4>
      <a:accent5>
        <a:srgbClr val="F0A321"/>
      </a:accent5>
      <a:accent6>
        <a:srgbClr val="0089A9"/>
      </a:accent6>
      <a:hlink>
        <a:srgbClr val="455560"/>
      </a:hlink>
      <a:folHlink>
        <a:srgbClr val="94949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43A276C52A0D45919D4C999CE0E7FA" ma:contentTypeVersion="1" ma:contentTypeDescription="Create a new document." ma:contentTypeScope="" ma:versionID="2a933ec45cd858ea85a151cebf1b86b0">
  <xsd:schema xmlns:xsd="http://www.w3.org/2001/XMLSchema" xmlns:xs="http://www.w3.org/2001/XMLSchema" xmlns:p="http://schemas.microsoft.com/office/2006/metadata/properties" xmlns:ns1="http://schemas.microsoft.com/sharepoint/v3" targetNamespace="http://schemas.microsoft.com/office/2006/metadata/properties" ma:root="true" ma:fieldsID="4c3002097edcb3c8452170fb2c50d64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EA714FA-D512-4E8F-B85C-15A990256E07}"/>
</file>

<file path=customXml/itemProps2.xml><?xml version="1.0" encoding="utf-8"?>
<ds:datastoreItem xmlns:ds="http://schemas.openxmlformats.org/officeDocument/2006/customXml" ds:itemID="{8B107953-7D4C-4BAA-890C-EEB3429655B5}"/>
</file>

<file path=customXml/itemProps3.xml><?xml version="1.0" encoding="utf-8"?>
<ds:datastoreItem xmlns:ds="http://schemas.openxmlformats.org/officeDocument/2006/customXml" ds:itemID="{73BB1CC5-BFDA-4459-8AB8-AC90211B0C4B}"/>
</file>

<file path=docProps/app.xml><?xml version="1.0" encoding="utf-8"?>
<Properties xmlns="http://schemas.openxmlformats.org/officeDocument/2006/extended-properties" xmlns:vt="http://schemas.openxmlformats.org/officeDocument/2006/docPropsVTypes">
  <Template>DPL_ENERGY-EFFICIENCY</Template>
  <TotalTime>930</TotalTime>
  <Words>1631</Words>
  <Application>Microsoft Office PowerPoint</Application>
  <PresentationFormat>On-screen Show (4:3)</PresentationFormat>
  <Paragraphs>482</Paragraphs>
  <Slides>16</Slides>
  <Notes>8</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DPL_ENERGY-EFFICIENCY</vt:lpstr>
      <vt:lpstr>Custom Design</vt:lpstr>
      <vt:lpstr>PowerPoint Presentation</vt:lpstr>
      <vt:lpstr>Potential for Energy Savings</vt:lpstr>
      <vt:lpstr>Delmarva Power’s Program Proposal</vt:lpstr>
      <vt:lpstr>Program Proposal - Opower</vt:lpstr>
      <vt:lpstr>Program Proposal – Consumer Products</vt:lpstr>
      <vt:lpstr>Why an Opower Behavior Program?</vt:lpstr>
      <vt:lpstr>Why an Opower Behavior Program? (continued)</vt:lpstr>
      <vt:lpstr>Why a Consumer Products Program?</vt:lpstr>
      <vt:lpstr>Why a Consumer Products Program? (Continued)</vt:lpstr>
      <vt:lpstr>Avoided Costs and Cost-Effectiveness</vt:lpstr>
      <vt:lpstr>Opower Program Cycle Summary (Budgets, Savings and TRC)</vt:lpstr>
      <vt:lpstr>Consumer Products Program Cycle Summary (Budgets, Savings and TRC)</vt:lpstr>
      <vt:lpstr>Total Portfolio Program Cycle Summary (Budgets, Savings and TRC)</vt:lpstr>
      <vt:lpstr>Residential Bill Impact</vt:lpstr>
      <vt:lpstr>Long-Term Plan Caveats </vt:lpstr>
      <vt:lpstr>Rate Recovery for Delmarva Power</vt:lpstr>
    </vt:vector>
  </TitlesOfParts>
  <Company>Pepco Holdings,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 Rebecca S</dc:creator>
  <cp:lastModifiedBy>Synoski Edward (DNREC)</cp:lastModifiedBy>
  <cp:revision>49</cp:revision>
  <cp:lastPrinted>2017-01-13T20:47:43Z</cp:lastPrinted>
  <dcterms:created xsi:type="dcterms:W3CDTF">2017-01-12T19:11:09Z</dcterms:created>
  <dcterms:modified xsi:type="dcterms:W3CDTF">2017-02-14T12:51:18Z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0x0101006043A276C52A0D45919D4C999CE0E7FA</vt:lpwstr>
  </property>
</Properties>
</file>