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0" r:id="rId2"/>
    <p:sldMasterId id="2147483670" r:id="rId3"/>
  </p:sldMasterIdLst>
  <p:notesMasterIdLst>
    <p:notesMasterId r:id="rId7"/>
  </p:notesMasterIdLst>
  <p:handoutMasterIdLst>
    <p:handoutMasterId r:id="rId8"/>
  </p:handoutMasterIdLst>
  <p:sldIdLst>
    <p:sldId id="256" r:id="rId4"/>
    <p:sldId id="275" r:id="rId5"/>
    <p:sldId id="282" r:id="rId6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dders , Wayne A" initials="Wayne" lastIdx="10" clrIdx="0"/>
  <p:cmAuthor id="1" name="Gordon , Rebecca S" initials="G,R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1"/>
    <a:srgbClr val="C1D82F"/>
    <a:srgbClr val="00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70" autoAdjust="0"/>
  </p:normalViewPr>
  <p:slideViewPr>
    <p:cSldViewPr snapToGrid="0" snapToObjects="1">
      <p:cViewPr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fld id="{EC5F9A61-B9EF-4844-9716-907BFD392523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fld id="{853E15B3-8920-4486-8DFB-954FCCD41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00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fld id="{9EAD00E6-EE75-4216-99E3-98577469C2CA}" type="datetimeFigureOut">
              <a:rPr lang="en-US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123" charset="-128"/>
                <a:cs typeface="+mn-cs"/>
              </a:defRPr>
            </a:lvl1pPr>
          </a:lstStyle>
          <a:p>
            <a:pPr>
              <a:defRPr/>
            </a:pPr>
            <a:fld id="{05B49D87-6B25-4923-9CA8-3F84F56E6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35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3" charset="-128"/>
        <a:cs typeface="ヒラギノ角ゴ Pro W3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ヒラギノ角ゴ Pro W3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fld id="{33A98899-8C43-45C3-B092-414A0E144D7E}" type="slidenum">
              <a:rPr lang="en-US" altLang="en-US" smtClean="0">
                <a:latin typeface="Calibri" pitchFamily="34" charset="0"/>
              </a:rPr>
              <a:pPr eaLnBrk="1" hangingPunct="1"/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B49D87-6B25-4923-9CA8-3F84F56E6F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7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B49D87-6B25-4923-9CA8-3F84F56E6F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96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Clr>
                <a:schemeClr val="tx2"/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5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" y="1143000"/>
            <a:ext cx="4038600" cy="522760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0" y="1143000"/>
            <a:ext cx="4038600" cy="522760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1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7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35112"/>
            <a:ext cx="4040188" cy="45733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 baseline="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95351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7B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35112"/>
            <a:ext cx="4041775" cy="45733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47472" y="1143000"/>
            <a:ext cx="8229600" cy="516712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91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640"/>
            <a:ext cx="3008313" cy="1045440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72640"/>
            <a:ext cx="5111750" cy="52535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8080"/>
            <a:ext cx="3008313" cy="42080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64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67679"/>
            <a:ext cx="5486400" cy="375989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965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53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  <a:cs typeface="ヒラギノ角ゴ Pro W3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  <a:cs typeface="ヒラギノ角ゴ Pro W3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  <a:cs typeface="ヒラギノ角ゴ Pro W3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  <a:cs typeface="ヒラギノ角ゴ Pro W3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ヒラギノ角ゴ Pro W3" pitchFamily="12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766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7663" y="1143000"/>
            <a:ext cx="82296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8796338" y="6581775"/>
            <a:ext cx="347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9pPr>
          </a:lstStyle>
          <a:p>
            <a:pPr algn="ctr">
              <a:defRPr/>
            </a:pPr>
            <a:fld id="{E01275FD-1EEB-4033-98FE-BD5A9ACCC3C9}" type="slidenum">
              <a:rPr lang="en-US" sz="1400" b="1">
                <a:solidFill>
                  <a:schemeClr val="bg1"/>
                </a:solidFill>
                <a:cs typeface="Arial" pitchFamily="34" charset="0"/>
              </a:rPr>
              <a:pPr algn="ctr">
                <a:defRPr/>
              </a:pPr>
              <a:t>‹#›</a:t>
            </a:fld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67B1"/>
          </a:solidFill>
          <a:latin typeface="Arial"/>
          <a:ea typeface="ヒラギノ角ゴ Pro W3" pitchFamily="123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67B1"/>
          </a:solidFill>
          <a:latin typeface="Arial" pitchFamily="34" charset="0"/>
          <a:ea typeface="ヒラギノ角ゴ Pro W3" pitchFamily="12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67B1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1pPr>
      <a:lvl2pPr marL="639763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7B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2pPr>
      <a:lvl3pPr marL="868363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7B1"/>
        </a:buClr>
        <a:buFont typeface="Lucida Grande"/>
        <a:buChar char="–"/>
        <a:defRPr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3pPr>
      <a:lvl4pPr marL="1096963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7B1"/>
        </a:buClr>
        <a:buSzPct val="75000"/>
        <a:buFont typeface="Courier New" pitchFamily="49" charset="0"/>
        <a:buChar char="o"/>
        <a:defRPr sz="16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4pPr>
      <a:lvl5pPr marL="1325563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7B1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/>
          <a:ea typeface="ヒラギノ角ゴ Pro W3" pitchFamily="12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2"/>
          <p:cNvSpPr txBox="1">
            <a:spLocks noChangeArrowheads="1"/>
          </p:cNvSpPr>
          <p:nvPr/>
        </p:nvSpPr>
        <p:spPr bwMode="auto">
          <a:xfrm>
            <a:off x="8796338" y="6581775"/>
            <a:ext cx="347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pitchFamily="123" charset="-128"/>
              </a:defRPr>
            </a:lvl9pPr>
          </a:lstStyle>
          <a:p>
            <a:pPr algn="ctr" defTabSz="914400">
              <a:defRPr/>
            </a:pPr>
            <a:fld id="{3956138C-6EFA-4282-A419-6C3E3B054D41}" type="slidenum">
              <a:rPr lang="en-US" sz="1400" b="1">
                <a:solidFill>
                  <a:srgbClr val="FFFFFF"/>
                </a:solidFill>
                <a:cs typeface="Arial" pitchFamily="34" charset="0"/>
              </a:rPr>
              <a:pPr algn="ctr" defTabSz="914400"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123" charset="-128"/>
          <a:cs typeface="ヒラギノ角ゴ Pro W3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  <a:cs typeface="ヒラギノ角ゴ Pro W3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12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347663" y="3286125"/>
            <a:ext cx="666632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chemeClr val="bg1"/>
                </a:solidFill>
                <a:cs typeface="Arial" pitchFamily="34" charset="0"/>
              </a:rPr>
              <a:t>Energy Efficiency Program Portfolio</a:t>
            </a:r>
            <a:endParaRPr lang="en-US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347662" y="4847617"/>
            <a:ext cx="8796337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600" dirty="0" smtClean="0">
                <a:solidFill>
                  <a:srgbClr val="0067B1"/>
                </a:solidFill>
                <a:cs typeface="Arial" pitchFamily="34" charset="0"/>
              </a:rPr>
              <a:t>Delmarva Power Team: Wayne Hudders, Rebecca Gordon &amp; DJ Sneeringer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1600" dirty="0" smtClean="0">
                <a:solidFill>
                  <a:srgbClr val="0067B1"/>
                </a:solidFill>
                <a:cs typeface="Arial" pitchFamily="34" charset="0"/>
              </a:rPr>
              <a:t>September 14, 2016</a:t>
            </a:r>
            <a:endParaRPr lang="en-US" altLang="en-US" sz="1600" dirty="0">
              <a:solidFill>
                <a:srgbClr val="0067B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93134"/>
            <a:ext cx="8229600" cy="567266"/>
          </a:xfrm>
        </p:spPr>
        <p:txBody>
          <a:bodyPr/>
          <a:lstStyle/>
          <a:p>
            <a:r>
              <a:rPr lang="en-US" dirty="0" smtClean="0"/>
              <a:t>Consumer Products Program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7663" y="847125"/>
            <a:ext cx="8000470" cy="5765800"/>
          </a:xfrm>
        </p:spPr>
        <p:txBody>
          <a:bodyPr/>
          <a:lstStyle/>
          <a:p>
            <a:r>
              <a:rPr lang="en-US" dirty="0" smtClean="0"/>
              <a:t>Consumer Products consists of 3 main elements:</a:t>
            </a:r>
          </a:p>
          <a:p>
            <a:pPr lvl="1"/>
            <a:r>
              <a:rPr lang="en-US" dirty="0" smtClean="0"/>
              <a:t>Residential Lighting</a:t>
            </a:r>
          </a:p>
          <a:p>
            <a:pPr lvl="1"/>
            <a:r>
              <a:rPr lang="en-US" dirty="0" smtClean="0"/>
              <a:t>Appliance Rebates</a:t>
            </a:r>
          </a:p>
          <a:p>
            <a:pPr lvl="1"/>
            <a:r>
              <a:rPr lang="en-US" dirty="0" smtClean="0"/>
              <a:t>Appliance Recycling</a:t>
            </a:r>
          </a:p>
          <a:p>
            <a:pPr marL="354013" lvl="1" indent="0">
              <a:buNone/>
            </a:pPr>
            <a:endParaRPr lang="en-US" dirty="0" smtClean="0"/>
          </a:p>
          <a:p>
            <a:r>
              <a:rPr lang="en-US" dirty="0"/>
              <a:t>Net Wholesale Forecast of Consumer Products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16" y="3135726"/>
            <a:ext cx="7488440" cy="278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6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93134"/>
            <a:ext cx="8229600" cy="567266"/>
          </a:xfrm>
        </p:spPr>
        <p:txBody>
          <a:bodyPr/>
          <a:lstStyle/>
          <a:p>
            <a:r>
              <a:rPr lang="en-US" dirty="0" smtClean="0"/>
              <a:t>Behavior Based Program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7663" y="988639"/>
            <a:ext cx="8000470" cy="5765800"/>
          </a:xfrm>
        </p:spPr>
        <p:txBody>
          <a:bodyPr/>
          <a:lstStyle/>
          <a:p>
            <a:pPr lvl="0" algn="just"/>
            <a:r>
              <a:rPr lang="en-US" dirty="0"/>
              <a:t>The Behavior Program motivates </a:t>
            </a:r>
            <a:r>
              <a:rPr lang="en-US" dirty="0" smtClean="0"/>
              <a:t>customers </a:t>
            </a:r>
            <a:r>
              <a:rPr lang="en-US" dirty="0"/>
              <a:t>to engage in energy saving behavior through the regular distribution of personalized home energy reports.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Net </a:t>
            </a:r>
            <a:r>
              <a:rPr lang="en-US" dirty="0"/>
              <a:t>Wholesale Forecast of Behavior Based Program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620713" y="2849563"/>
            <a:ext cx="7178676" cy="2667000"/>
            <a:chOff x="391" y="1795"/>
            <a:chExt cx="4522" cy="168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398" y="1802"/>
              <a:ext cx="4455" cy="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98" y="1802"/>
              <a:ext cx="4455" cy="173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98" y="1967"/>
              <a:ext cx="1335" cy="180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25" y="1967"/>
              <a:ext cx="3128" cy="180"/>
            </a:xfrm>
            <a:prstGeom prst="rect">
              <a:avLst/>
            </a:prstGeom>
            <a:solidFill>
              <a:srgbClr val="CBD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8" y="2140"/>
              <a:ext cx="1335" cy="172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725" y="2140"/>
              <a:ext cx="3128" cy="172"/>
            </a:xfrm>
            <a:prstGeom prst="rect">
              <a:avLst/>
            </a:prstGeom>
            <a:solidFill>
              <a:srgbClr val="E7F0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98" y="2305"/>
              <a:ext cx="1335" cy="172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25" y="2305"/>
              <a:ext cx="3128" cy="172"/>
            </a:xfrm>
            <a:prstGeom prst="rect">
              <a:avLst/>
            </a:prstGeom>
            <a:solidFill>
              <a:srgbClr val="CBD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8" y="2470"/>
              <a:ext cx="1335" cy="172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25" y="2470"/>
              <a:ext cx="3128" cy="172"/>
            </a:xfrm>
            <a:prstGeom prst="rect">
              <a:avLst/>
            </a:prstGeom>
            <a:solidFill>
              <a:srgbClr val="E7F0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8" y="2635"/>
              <a:ext cx="1335" cy="330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725" y="2635"/>
              <a:ext cx="3128" cy="330"/>
            </a:xfrm>
            <a:prstGeom prst="rect">
              <a:avLst/>
            </a:prstGeom>
            <a:solidFill>
              <a:srgbClr val="CBD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8" y="2957"/>
              <a:ext cx="1335" cy="503"/>
            </a:xfrm>
            <a:prstGeom prst="rect">
              <a:avLst/>
            </a:prstGeom>
            <a:solidFill>
              <a:srgbClr val="009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725" y="2957"/>
              <a:ext cx="3128" cy="503"/>
            </a:xfrm>
            <a:prstGeom prst="rect">
              <a:avLst/>
            </a:prstGeom>
            <a:solidFill>
              <a:srgbClr val="E7F0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28" y="1817"/>
              <a:ext cx="9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Behavior Based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258" y="1817"/>
              <a:ext cx="2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PY1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038" y="1817"/>
              <a:ext cx="2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PY2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18" y="1817"/>
              <a:ext cx="2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PY3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538" y="1817"/>
              <a:ext cx="3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8" y="1990"/>
              <a:ext cx="12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Annual MWh Savings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115" y="1975"/>
              <a:ext cx="4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12,773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895" y="1975"/>
              <a:ext cx="4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19,586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675" y="1975"/>
              <a:ext cx="4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23,418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455" y="1975"/>
              <a:ext cx="37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23,418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28" y="2155"/>
              <a:ext cx="1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Annual MW Savings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183" y="2140"/>
              <a:ext cx="3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3.962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30"/>
            <p:cNvSpPr>
              <a:spLocks noChangeArrowheads="1"/>
            </p:cNvSpPr>
            <p:nvPr/>
          </p:nvSpPr>
          <p:spPr bwMode="auto">
            <a:xfrm>
              <a:off x="2963" y="2140"/>
              <a:ext cx="3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4.712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31"/>
            <p:cNvSpPr>
              <a:spLocks noChangeArrowheads="1"/>
            </p:cNvSpPr>
            <p:nvPr/>
          </p:nvSpPr>
          <p:spPr bwMode="auto">
            <a:xfrm>
              <a:off x="3743" y="2140"/>
              <a:ext cx="3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5.676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" name="Rectangle 32"/>
            <p:cNvSpPr>
              <a:spLocks noChangeArrowheads="1"/>
            </p:cNvSpPr>
            <p:nvPr/>
          </p:nvSpPr>
          <p:spPr bwMode="auto">
            <a:xfrm>
              <a:off x="4455" y="2140"/>
              <a:ext cx="30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5.676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33"/>
            <p:cNvSpPr>
              <a:spLocks noChangeArrowheads="1"/>
            </p:cNvSpPr>
            <p:nvPr/>
          </p:nvSpPr>
          <p:spPr bwMode="auto">
            <a:xfrm>
              <a:off x="428" y="2320"/>
              <a:ext cx="7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Participants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34"/>
            <p:cNvSpPr>
              <a:spLocks noChangeArrowheads="1"/>
            </p:cNvSpPr>
            <p:nvPr/>
          </p:nvSpPr>
          <p:spPr bwMode="auto">
            <a:xfrm>
              <a:off x="1808" y="2305"/>
              <a:ext cx="7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180,000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35"/>
            <p:cNvSpPr>
              <a:spLocks noChangeArrowheads="1"/>
            </p:cNvSpPr>
            <p:nvPr/>
          </p:nvSpPr>
          <p:spPr bwMode="auto">
            <a:xfrm>
              <a:off x="2588" y="2305"/>
              <a:ext cx="7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180,000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36"/>
            <p:cNvSpPr>
              <a:spLocks noChangeArrowheads="1"/>
            </p:cNvSpPr>
            <p:nvPr/>
          </p:nvSpPr>
          <p:spPr bwMode="auto">
            <a:xfrm>
              <a:off x="3368" y="2305"/>
              <a:ext cx="7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180,000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37"/>
            <p:cNvSpPr>
              <a:spLocks noChangeArrowheads="1"/>
            </p:cNvSpPr>
            <p:nvPr/>
          </p:nvSpPr>
          <p:spPr bwMode="auto">
            <a:xfrm>
              <a:off x="4148" y="2305"/>
              <a:ext cx="70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180,000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38"/>
            <p:cNvSpPr>
              <a:spLocks noChangeArrowheads="1"/>
            </p:cNvSpPr>
            <p:nvPr/>
          </p:nvSpPr>
          <p:spPr bwMode="auto">
            <a:xfrm>
              <a:off x="428" y="2485"/>
              <a:ext cx="9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Incentive Costs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39"/>
            <p:cNvSpPr>
              <a:spLocks noChangeArrowheads="1"/>
            </p:cNvSpPr>
            <p:nvPr/>
          </p:nvSpPr>
          <p:spPr bwMode="auto">
            <a:xfrm>
              <a:off x="2348" y="2470"/>
              <a:ext cx="2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40"/>
            <p:cNvSpPr>
              <a:spLocks noChangeArrowheads="1"/>
            </p:cNvSpPr>
            <p:nvPr/>
          </p:nvSpPr>
          <p:spPr bwMode="auto">
            <a:xfrm>
              <a:off x="3128" y="2470"/>
              <a:ext cx="2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41"/>
            <p:cNvSpPr>
              <a:spLocks noChangeArrowheads="1"/>
            </p:cNvSpPr>
            <p:nvPr/>
          </p:nvSpPr>
          <p:spPr bwMode="auto">
            <a:xfrm>
              <a:off x="3908" y="2470"/>
              <a:ext cx="2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42"/>
            <p:cNvSpPr>
              <a:spLocks noChangeArrowheads="1"/>
            </p:cNvSpPr>
            <p:nvPr/>
          </p:nvSpPr>
          <p:spPr bwMode="auto">
            <a:xfrm>
              <a:off x="4688" y="2470"/>
              <a:ext cx="21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43"/>
            <p:cNvSpPr>
              <a:spLocks noChangeArrowheads="1"/>
            </p:cNvSpPr>
            <p:nvPr/>
          </p:nvSpPr>
          <p:spPr bwMode="auto">
            <a:xfrm>
              <a:off x="428" y="2732"/>
              <a:ext cx="13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Implementation Costs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Rectangle 44"/>
            <p:cNvSpPr>
              <a:spLocks noChangeArrowheads="1"/>
            </p:cNvSpPr>
            <p:nvPr/>
          </p:nvSpPr>
          <p:spPr bwMode="auto">
            <a:xfrm>
              <a:off x="1883" y="2792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$2,184,211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Rectangle 45"/>
            <p:cNvSpPr>
              <a:spLocks noChangeArrowheads="1"/>
            </p:cNvSpPr>
            <p:nvPr/>
          </p:nvSpPr>
          <p:spPr bwMode="auto">
            <a:xfrm>
              <a:off x="2663" y="2792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$2,078,947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46"/>
            <p:cNvSpPr>
              <a:spLocks noChangeArrowheads="1"/>
            </p:cNvSpPr>
            <p:nvPr/>
          </p:nvSpPr>
          <p:spPr bwMode="auto">
            <a:xfrm>
              <a:off x="3443" y="2792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$2,078,947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Rectangle 47"/>
            <p:cNvSpPr>
              <a:spLocks noChangeArrowheads="1"/>
            </p:cNvSpPr>
            <p:nvPr/>
          </p:nvSpPr>
          <p:spPr bwMode="auto">
            <a:xfrm>
              <a:off x="4223" y="2792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$6,342,105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Rectangle 48"/>
            <p:cNvSpPr>
              <a:spLocks noChangeArrowheads="1"/>
            </p:cNvSpPr>
            <p:nvPr/>
          </p:nvSpPr>
          <p:spPr bwMode="auto">
            <a:xfrm>
              <a:off x="428" y="2972"/>
              <a:ext cx="123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Total Program Costs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49"/>
            <p:cNvSpPr>
              <a:spLocks noChangeArrowheads="1"/>
            </p:cNvSpPr>
            <p:nvPr/>
          </p:nvSpPr>
          <p:spPr bwMode="auto">
            <a:xfrm>
              <a:off x="1883" y="2957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$2,184,211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Rectangle 50"/>
            <p:cNvSpPr>
              <a:spLocks noChangeArrowheads="1"/>
            </p:cNvSpPr>
            <p:nvPr/>
          </p:nvSpPr>
          <p:spPr bwMode="auto">
            <a:xfrm>
              <a:off x="2663" y="2957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$2,078,947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Rectangle 51"/>
            <p:cNvSpPr>
              <a:spLocks noChangeArrowheads="1"/>
            </p:cNvSpPr>
            <p:nvPr/>
          </p:nvSpPr>
          <p:spPr bwMode="auto">
            <a:xfrm>
              <a:off x="3443" y="2957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$2,078,947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52"/>
            <p:cNvSpPr>
              <a:spLocks noChangeArrowheads="1"/>
            </p:cNvSpPr>
            <p:nvPr/>
          </p:nvSpPr>
          <p:spPr bwMode="auto">
            <a:xfrm>
              <a:off x="4223" y="2957"/>
              <a:ext cx="6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$6,342,105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Rectangle 53"/>
            <p:cNvSpPr>
              <a:spLocks noChangeArrowheads="1"/>
            </p:cNvSpPr>
            <p:nvPr/>
          </p:nvSpPr>
          <p:spPr bwMode="auto">
            <a:xfrm>
              <a:off x="428" y="3137"/>
              <a:ext cx="63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TRC Ratio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Rectangle 54"/>
            <p:cNvSpPr>
              <a:spLocks noChangeArrowheads="1"/>
            </p:cNvSpPr>
            <p:nvPr/>
          </p:nvSpPr>
          <p:spPr bwMode="auto">
            <a:xfrm>
              <a:off x="428" y="3302"/>
              <a:ext cx="63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SCT Ratio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55"/>
            <p:cNvSpPr>
              <a:spLocks noChangeArrowheads="1"/>
            </p:cNvSpPr>
            <p:nvPr/>
          </p:nvSpPr>
          <p:spPr bwMode="auto">
            <a:xfrm>
              <a:off x="4590" y="3295"/>
              <a:ext cx="28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2.39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56"/>
            <p:cNvSpPr>
              <a:spLocks noChangeArrowheads="1"/>
            </p:cNvSpPr>
            <p:nvPr/>
          </p:nvSpPr>
          <p:spPr bwMode="auto">
            <a:xfrm>
              <a:off x="4590" y="3130"/>
              <a:ext cx="28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Line 57"/>
            <p:cNvSpPr>
              <a:spLocks noChangeShapeType="1"/>
            </p:cNvSpPr>
            <p:nvPr/>
          </p:nvSpPr>
          <p:spPr bwMode="auto">
            <a:xfrm flipV="1">
              <a:off x="398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Rectangle 58"/>
            <p:cNvSpPr>
              <a:spLocks noChangeArrowheads="1"/>
            </p:cNvSpPr>
            <p:nvPr/>
          </p:nvSpPr>
          <p:spPr bwMode="auto">
            <a:xfrm>
              <a:off x="398" y="1795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Line 59"/>
            <p:cNvSpPr>
              <a:spLocks noChangeShapeType="1"/>
            </p:cNvSpPr>
            <p:nvPr/>
          </p:nvSpPr>
          <p:spPr bwMode="auto">
            <a:xfrm flipV="1">
              <a:off x="1725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Rectangle 60"/>
            <p:cNvSpPr>
              <a:spLocks noChangeArrowheads="1"/>
            </p:cNvSpPr>
            <p:nvPr/>
          </p:nvSpPr>
          <p:spPr bwMode="auto">
            <a:xfrm>
              <a:off x="1725" y="1795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Line 61"/>
            <p:cNvSpPr>
              <a:spLocks noChangeShapeType="1"/>
            </p:cNvSpPr>
            <p:nvPr/>
          </p:nvSpPr>
          <p:spPr bwMode="auto">
            <a:xfrm flipV="1">
              <a:off x="2505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Rectangle 62"/>
            <p:cNvSpPr>
              <a:spLocks noChangeArrowheads="1"/>
            </p:cNvSpPr>
            <p:nvPr/>
          </p:nvSpPr>
          <p:spPr bwMode="auto">
            <a:xfrm>
              <a:off x="2505" y="1795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Line 63"/>
            <p:cNvSpPr>
              <a:spLocks noChangeShapeType="1"/>
            </p:cNvSpPr>
            <p:nvPr/>
          </p:nvSpPr>
          <p:spPr bwMode="auto">
            <a:xfrm flipV="1">
              <a:off x="3285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Rectangle 64"/>
            <p:cNvSpPr>
              <a:spLocks noChangeArrowheads="1"/>
            </p:cNvSpPr>
            <p:nvPr/>
          </p:nvSpPr>
          <p:spPr bwMode="auto">
            <a:xfrm>
              <a:off x="3285" y="1795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Line 65"/>
            <p:cNvSpPr>
              <a:spLocks noChangeShapeType="1"/>
            </p:cNvSpPr>
            <p:nvPr/>
          </p:nvSpPr>
          <p:spPr bwMode="auto">
            <a:xfrm flipV="1">
              <a:off x="4065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Rectangle 66"/>
            <p:cNvSpPr>
              <a:spLocks noChangeArrowheads="1"/>
            </p:cNvSpPr>
            <p:nvPr/>
          </p:nvSpPr>
          <p:spPr bwMode="auto">
            <a:xfrm>
              <a:off x="4065" y="1795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Rectangle 67"/>
            <p:cNvSpPr>
              <a:spLocks noChangeArrowheads="1"/>
            </p:cNvSpPr>
            <p:nvPr/>
          </p:nvSpPr>
          <p:spPr bwMode="auto">
            <a:xfrm>
              <a:off x="405" y="1795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Line 68"/>
            <p:cNvSpPr>
              <a:spLocks noChangeShapeType="1"/>
            </p:cNvSpPr>
            <p:nvPr/>
          </p:nvSpPr>
          <p:spPr bwMode="auto">
            <a:xfrm flipV="1">
              <a:off x="4845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2" name="Rectangle 69"/>
            <p:cNvSpPr>
              <a:spLocks noChangeArrowheads="1"/>
            </p:cNvSpPr>
            <p:nvPr/>
          </p:nvSpPr>
          <p:spPr bwMode="auto">
            <a:xfrm>
              <a:off x="4845" y="1795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" name="Rectangle 70"/>
            <p:cNvSpPr>
              <a:spLocks noChangeArrowheads="1"/>
            </p:cNvSpPr>
            <p:nvPr/>
          </p:nvSpPr>
          <p:spPr bwMode="auto">
            <a:xfrm>
              <a:off x="391" y="1960"/>
              <a:ext cx="4462" cy="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Rectangle 71"/>
            <p:cNvSpPr>
              <a:spLocks noChangeArrowheads="1"/>
            </p:cNvSpPr>
            <p:nvPr/>
          </p:nvSpPr>
          <p:spPr bwMode="auto">
            <a:xfrm>
              <a:off x="391" y="1795"/>
              <a:ext cx="14" cy="1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5" name="Rectangle 72"/>
            <p:cNvSpPr>
              <a:spLocks noChangeArrowheads="1"/>
            </p:cNvSpPr>
            <p:nvPr/>
          </p:nvSpPr>
          <p:spPr bwMode="auto">
            <a:xfrm>
              <a:off x="1718" y="1810"/>
              <a:ext cx="1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6" name="Rectangle 73"/>
            <p:cNvSpPr>
              <a:spLocks noChangeArrowheads="1"/>
            </p:cNvSpPr>
            <p:nvPr/>
          </p:nvSpPr>
          <p:spPr bwMode="auto">
            <a:xfrm>
              <a:off x="2498" y="1810"/>
              <a:ext cx="1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7" name="Rectangle 74"/>
            <p:cNvSpPr>
              <a:spLocks noChangeArrowheads="1"/>
            </p:cNvSpPr>
            <p:nvPr/>
          </p:nvSpPr>
          <p:spPr bwMode="auto">
            <a:xfrm>
              <a:off x="3278" y="1810"/>
              <a:ext cx="1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Rectangle 75"/>
            <p:cNvSpPr>
              <a:spLocks noChangeArrowheads="1"/>
            </p:cNvSpPr>
            <p:nvPr/>
          </p:nvSpPr>
          <p:spPr bwMode="auto">
            <a:xfrm>
              <a:off x="4058" y="1810"/>
              <a:ext cx="1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Rectangle 76"/>
            <p:cNvSpPr>
              <a:spLocks noChangeArrowheads="1"/>
            </p:cNvSpPr>
            <p:nvPr/>
          </p:nvSpPr>
          <p:spPr bwMode="auto">
            <a:xfrm>
              <a:off x="405" y="2132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0" name="Rectangle 77"/>
            <p:cNvSpPr>
              <a:spLocks noChangeArrowheads="1"/>
            </p:cNvSpPr>
            <p:nvPr/>
          </p:nvSpPr>
          <p:spPr bwMode="auto">
            <a:xfrm>
              <a:off x="4838" y="1810"/>
              <a:ext cx="1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1" name="Rectangle 78"/>
            <p:cNvSpPr>
              <a:spLocks noChangeArrowheads="1"/>
            </p:cNvSpPr>
            <p:nvPr/>
          </p:nvSpPr>
          <p:spPr bwMode="auto">
            <a:xfrm>
              <a:off x="405" y="2297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2" name="Rectangle 79"/>
            <p:cNvSpPr>
              <a:spLocks noChangeArrowheads="1"/>
            </p:cNvSpPr>
            <p:nvPr/>
          </p:nvSpPr>
          <p:spPr bwMode="auto">
            <a:xfrm>
              <a:off x="405" y="2462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3" name="Rectangle 80"/>
            <p:cNvSpPr>
              <a:spLocks noChangeArrowheads="1"/>
            </p:cNvSpPr>
            <p:nvPr/>
          </p:nvSpPr>
          <p:spPr bwMode="auto">
            <a:xfrm>
              <a:off x="405" y="2627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4" name="Rectangle 81"/>
            <p:cNvSpPr>
              <a:spLocks noChangeArrowheads="1"/>
            </p:cNvSpPr>
            <p:nvPr/>
          </p:nvSpPr>
          <p:spPr bwMode="auto">
            <a:xfrm>
              <a:off x="405" y="2950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Rectangle 82"/>
            <p:cNvSpPr>
              <a:spLocks noChangeArrowheads="1"/>
            </p:cNvSpPr>
            <p:nvPr/>
          </p:nvSpPr>
          <p:spPr bwMode="auto">
            <a:xfrm>
              <a:off x="405" y="3115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Rectangle 83"/>
            <p:cNvSpPr>
              <a:spLocks noChangeArrowheads="1"/>
            </p:cNvSpPr>
            <p:nvPr/>
          </p:nvSpPr>
          <p:spPr bwMode="auto">
            <a:xfrm>
              <a:off x="4838" y="1982"/>
              <a:ext cx="15" cy="1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Rectangle 84"/>
            <p:cNvSpPr>
              <a:spLocks noChangeArrowheads="1"/>
            </p:cNvSpPr>
            <p:nvPr/>
          </p:nvSpPr>
          <p:spPr bwMode="auto">
            <a:xfrm>
              <a:off x="405" y="3280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8" name="Rectangle 85"/>
            <p:cNvSpPr>
              <a:spLocks noChangeArrowheads="1"/>
            </p:cNvSpPr>
            <p:nvPr/>
          </p:nvSpPr>
          <p:spPr bwMode="auto">
            <a:xfrm>
              <a:off x="391" y="1982"/>
              <a:ext cx="14" cy="14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Rectangle 86"/>
            <p:cNvSpPr>
              <a:spLocks noChangeArrowheads="1"/>
            </p:cNvSpPr>
            <p:nvPr/>
          </p:nvSpPr>
          <p:spPr bwMode="auto">
            <a:xfrm>
              <a:off x="1718" y="1982"/>
              <a:ext cx="15" cy="14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0" name="Rectangle 87"/>
            <p:cNvSpPr>
              <a:spLocks noChangeArrowheads="1"/>
            </p:cNvSpPr>
            <p:nvPr/>
          </p:nvSpPr>
          <p:spPr bwMode="auto">
            <a:xfrm>
              <a:off x="2498" y="1982"/>
              <a:ext cx="15" cy="1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1" name="Rectangle 88"/>
            <p:cNvSpPr>
              <a:spLocks noChangeArrowheads="1"/>
            </p:cNvSpPr>
            <p:nvPr/>
          </p:nvSpPr>
          <p:spPr bwMode="auto">
            <a:xfrm>
              <a:off x="3278" y="1982"/>
              <a:ext cx="15" cy="1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2" name="Rectangle 89"/>
            <p:cNvSpPr>
              <a:spLocks noChangeArrowheads="1"/>
            </p:cNvSpPr>
            <p:nvPr/>
          </p:nvSpPr>
          <p:spPr bwMode="auto">
            <a:xfrm>
              <a:off x="4058" y="1982"/>
              <a:ext cx="15" cy="1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" name="Rectangle 90"/>
            <p:cNvSpPr>
              <a:spLocks noChangeArrowheads="1"/>
            </p:cNvSpPr>
            <p:nvPr/>
          </p:nvSpPr>
          <p:spPr bwMode="auto">
            <a:xfrm>
              <a:off x="405" y="3445"/>
              <a:ext cx="4448" cy="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" name="Line 91"/>
            <p:cNvSpPr>
              <a:spLocks noChangeShapeType="1"/>
            </p:cNvSpPr>
            <p:nvPr/>
          </p:nvSpPr>
          <p:spPr bwMode="auto">
            <a:xfrm>
              <a:off x="398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5" name="Rectangle 92"/>
            <p:cNvSpPr>
              <a:spLocks noChangeArrowheads="1"/>
            </p:cNvSpPr>
            <p:nvPr/>
          </p:nvSpPr>
          <p:spPr bwMode="auto">
            <a:xfrm>
              <a:off x="398" y="3460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6" name="Line 93"/>
            <p:cNvSpPr>
              <a:spLocks noChangeShapeType="1"/>
            </p:cNvSpPr>
            <p:nvPr/>
          </p:nvSpPr>
          <p:spPr bwMode="auto">
            <a:xfrm>
              <a:off x="1725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7" name="Rectangle 94"/>
            <p:cNvSpPr>
              <a:spLocks noChangeArrowheads="1"/>
            </p:cNvSpPr>
            <p:nvPr/>
          </p:nvSpPr>
          <p:spPr bwMode="auto">
            <a:xfrm>
              <a:off x="1725" y="346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8" name="Line 95"/>
            <p:cNvSpPr>
              <a:spLocks noChangeShapeType="1"/>
            </p:cNvSpPr>
            <p:nvPr/>
          </p:nvSpPr>
          <p:spPr bwMode="auto">
            <a:xfrm>
              <a:off x="2505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9" name="Rectangle 96"/>
            <p:cNvSpPr>
              <a:spLocks noChangeArrowheads="1"/>
            </p:cNvSpPr>
            <p:nvPr/>
          </p:nvSpPr>
          <p:spPr bwMode="auto">
            <a:xfrm>
              <a:off x="2505" y="346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0" name="Line 97"/>
            <p:cNvSpPr>
              <a:spLocks noChangeShapeType="1"/>
            </p:cNvSpPr>
            <p:nvPr/>
          </p:nvSpPr>
          <p:spPr bwMode="auto">
            <a:xfrm>
              <a:off x="3285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1" name="Rectangle 98"/>
            <p:cNvSpPr>
              <a:spLocks noChangeArrowheads="1"/>
            </p:cNvSpPr>
            <p:nvPr/>
          </p:nvSpPr>
          <p:spPr bwMode="auto">
            <a:xfrm>
              <a:off x="3285" y="346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2" name="Line 99"/>
            <p:cNvSpPr>
              <a:spLocks noChangeShapeType="1"/>
            </p:cNvSpPr>
            <p:nvPr/>
          </p:nvSpPr>
          <p:spPr bwMode="auto">
            <a:xfrm>
              <a:off x="4065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3" name="Rectangle 100"/>
            <p:cNvSpPr>
              <a:spLocks noChangeArrowheads="1"/>
            </p:cNvSpPr>
            <p:nvPr/>
          </p:nvSpPr>
          <p:spPr bwMode="auto">
            <a:xfrm>
              <a:off x="4065" y="346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4" name="Line 101"/>
            <p:cNvSpPr>
              <a:spLocks noChangeShapeType="1"/>
            </p:cNvSpPr>
            <p:nvPr/>
          </p:nvSpPr>
          <p:spPr bwMode="auto">
            <a:xfrm>
              <a:off x="4845" y="34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5" name="Rectangle 102"/>
            <p:cNvSpPr>
              <a:spLocks noChangeArrowheads="1"/>
            </p:cNvSpPr>
            <p:nvPr/>
          </p:nvSpPr>
          <p:spPr bwMode="auto">
            <a:xfrm>
              <a:off x="4845" y="346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6" name="Line 103"/>
            <p:cNvSpPr>
              <a:spLocks noChangeShapeType="1"/>
            </p:cNvSpPr>
            <p:nvPr/>
          </p:nvSpPr>
          <p:spPr bwMode="auto">
            <a:xfrm>
              <a:off x="4853" y="18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7" name="Rectangle 104"/>
            <p:cNvSpPr>
              <a:spLocks noChangeArrowheads="1"/>
            </p:cNvSpPr>
            <p:nvPr/>
          </p:nvSpPr>
          <p:spPr bwMode="auto">
            <a:xfrm>
              <a:off x="4853" y="1802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8" name="Line 105"/>
            <p:cNvSpPr>
              <a:spLocks noChangeShapeType="1"/>
            </p:cNvSpPr>
            <p:nvPr/>
          </p:nvSpPr>
          <p:spPr bwMode="auto">
            <a:xfrm>
              <a:off x="4853" y="19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9" name="Rectangle 106"/>
            <p:cNvSpPr>
              <a:spLocks noChangeArrowheads="1"/>
            </p:cNvSpPr>
            <p:nvPr/>
          </p:nvSpPr>
          <p:spPr bwMode="auto">
            <a:xfrm>
              <a:off x="4853" y="1967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0" name="Line 107"/>
            <p:cNvSpPr>
              <a:spLocks noChangeShapeType="1"/>
            </p:cNvSpPr>
            <p:nvPr/>
          </p:nvSpPr>
          <p:spPr bwMode="auto">
            <a:xfrm>
              <a:off x="4853" y="214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1" name="Rectangle 108"/>
            <p:cNvSpPr>
              <a:spLocks noChangeArrowheads="1"/>
            </p:cNvSpPr>
            <p:nvPr/>
          </p:nvSpPr>
          <p:spPr bwMode="auto">
            <a:xfrm>
              <a:off x="4853" y="2140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2" name="Line 109"/>
            <p:cNvSpPr>
              <a:spLocks noChangeShapeType="1"/>
            </p:cNvSpPr>
            <p:nvPr/>
          </p:nvSpPr>
          <p:spPr bwMode="auto">
            <a:xfrm>
              <a:off x="4853" y="230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3" name="Rectangle 110"/>
            <p:cNvSpPr>
              <a:spLocks noChangeArrowheads="1"/>
            </p:cNvSpPr>
            <p:nvPr/>
          </p:nvSpPr>
          <p:spPr bwMode="auto">
            <a:xfrm>
              <a:off x="4853" y="2305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4" name="Line 111"/>
            <p:cNvSpPr>
              <a:spLocks noChangeShapeType="1"/>
            </p:cNvSpPr>
            <p:nvPr/>
          </p:nvSpPr>
          <p:spPr bwMode="auto">
            <a:xfrm>
              <a:off x="4853" y="24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5" name="Rectangle 112"/>
            <p:cNvSpPr>
              <a:spLocks noChangeArrowheads="1"/>
            </p:cNvSpPr>
            <p:nvPr/>
          </p:nvSpPr>
          <p:spPr bwMode="auto">
            <a:xfrm>
              <a:off x="4853" y="2470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6" name="Line 113"/>
            <p:cNvSpPr>
              <a:spLocks noChangeShapeType="1"/>
            </p:cNvSpPr>
            <p:nvPr/>
          </p:nvSpPr>
          <p:spPr bwMode="auto">
            <a:xfrm>
              <a:off x="4853" y="263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7" name="Rectangle 114"/>
            <p:cNvSpPr>
              <a:spLocks noChangeArrowheads="1"/>
            </p:cNvSpPr>
            <p:nvPr/>
          </p:nvSpPr>
          <p:spPr bwMode="auto">
            <a:xfrm>
              <a:off x="4853" y="2635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8" name="Line 115"/>
            <p:cNvSpPr>
              <a:spLocks noChangeShapeType="1"/>
            </p:cNvSpPr>
            <p:nvPr/>
          </p:nvSpPr>
          <p:spPr bwMode="auto">
            <a:xfrm>
              <a:off x="4853" y="295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9" name="Rectangle 116"/>
            <p:cNvSpPr>
              <a:spLocks noChangeArrowheads="1"/>
            </p:cNvSpPr>
            <p:nvPr/>
          </p:nvSpPr>
          <p:spPr bwMode="auto">
            <a:xfrm>
              <a:off x="4853" y="2957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0" name="Line 117"/>
            <p:cNvSpPr>
              <a:spLocks noChangeShapeType="1"/>
            </p:cNvSpPr>
            <p:nvPr/>
          </p:nvSpPr>
          <p:spPr bwMode="auto">
            <a:xfrm>
              <a:off x="4853" y="31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1" name="Rectangle 118"/>
            <p:cNvSpPr>
              <a:spLocks noChangeArrowheads="1"/>
            </p:cNvSpPr>
            <p:nvPr/>
          </p:nvSpPr>
          <p:spPr bwMode="auto">
            <a:xfrm>
              <a:off x="4853" y="3122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2" name="Line 119"/>
            <p:cNvSpPr>
              <a:spLocks noChangeShapeType="1"/>
            </p:cNvSpPr>
            <p:nvPr/>
          </p:nvSpPr>
          <p:spPr bwMode="auto">
            <a:xfrm>
              <a:off x="4853" y="328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3" name="Rectangle 120"/>
            <p:cNvSpPr>
              <a:spLocks noChangeArrowheads="1"/>
            </p:cNvSpPr>
            <p:nvPr/>
          </p:nvSpPr>
          <p:spPr bwMode="auto">
            <a:xfrm>
              <a:off x="4853" y="3287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" name="Line 121"/>
            <p:cNvSpPr>
              <a:spLocks noChangeShapeType="1"/>
            </p:cNvSpPr>
            <p:nvPr/>
          </p:nvSpPr>
          <p:spPr bwMode="auto">
            <a:xfrm>
              <a:off x="4853" y="345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5" name="Rectangle 122"/>
            <p:cNvSpPr>
              <a:spLocks noChangeArrowheads="1"/>
            </p:cNvSpPr>
            <p:nvPr/>
          </p:nvSpPr>
          <p:spPr bwMode="auto">
            <a:xfrm>
              <a:off x="4853" y="3452"/>
              <a:ext cx="7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314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L1">
  <a:themeElements>
    <a:clrScheme name="PHI IR Color Palette">
      <a:dk1>
        <a:srgbClr val="000000"/>
      </a:dk1>
      <a:lt1>
        <a:sysClr val="window" lastClr="FFFFFF"/>
      </a:lt1>
      <a:dk2>
        <a:srgbClr val="455560"/>
      </a:dk2>
      <a:lt2>
        <a:srgbClr val="949494"/>
      </a:lt2>
      <a:accent1>
        <a:srgbClr val="F26529"/>
      </a:accent1>
      <a:accent2>
        <a:srgbClr val="FFD200"/>
      </a:accent2>
      <a:accent3>
        <a:srgbClr val="009EE1"/>
      </a:accent3>
      <a:accent4>
        <a:srgbClr val="0067B1"/>
      </a:accent4>
      <a:accent5>
        <a:srgbClr val="C1D82F"/>
      </a:accent5>
      <a:accent6>
        <a:srgbClr val="00A94F"/>
      </a:accent6>
      <a:hlink>
        <a:srgbClr val="0067B1"/>
      </a:hlink>
      <a:folHlink>
        <a:srgbClr val="009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PHI COLOR PALETTE">
      <a:dk1>
        <a:srgbClr val="000000"/>
      </a:dk1>
      <a:lt1>
        <a:sysClr val="window" lastClr="FFFFFF"/>
      </a:lt1>
      <a:dk2>
        <a:srgbClr val="0067B1"/>
      </a:dk2>
      <a:lt2>
        <a:srgbClr val="949494"/>
      </a:lt2>
      <a:accent1>
        <a:srgbClr val="009EE1"/>
      </a:accent1>
      <a:accent2>
        <a:srgbClr val="C1D82F"/>
      </a:accent2>
      <a:accent3>
        <a:srgbClr val="F26529"/>
      </a:accent3>
      <a:accent4>
        <a:srgbClr val="FFD200"/>
      </a:accent4>
      <a:accent5>
        <a:srgbClr val="00A94F"/>
      </a:accent5>
      <a:accent6>
        <a:srgbClr val="455560"/>
      </a:accent6>
      <a:hlink>
        <a:srgbClr val="0067B1"/>
      </a:hlink>
      <a:folHlink>
        <a:srgbClr val="009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Pepco Color Palette">
      <a:dk1>
        <a:srgbClr val="000000"/>
      </a:dk1>
      <a:lt1>
        <a:sysClr val="window" lastClr="FFFFFF"/>
      </a:lt1>
      <a:dk2>
        <a:srgbClr val="0067B1"/>
      </a:dk2>
      <a:lt2>
        <a:srgbClr val="00A94F"/>
      </a:lt2>
      <a:accent1>
        <a:srgbClr val="F26529"/>
      </a:accent1>
      <a:accent2>
        <a:srgbClr val="C1D82F"/>
      </a:accent2>
      <a:accent3>
        <a:srgbClr val="009EE1"/>
      </a:accent3>
      <a:accent4>
        <a:srgbClr val="FFD200"/>
      </a:accent4>
      <a:accent5>
        <a:srgbClr val="F0A321"/>
      </a:accent5>
      <a:accent6>
        <a:srgbClr val="0089A9"/>
      </a:accent6>
      <a:hlink>
        <a:srgbClr val="455560"/>
      </a:hlink>
      <a:folHlink>
        <a:srgbClr val="9494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43A276C52A0D45919D4C999CE0E7FA" ma:contentTypeVersion="1" ma:contentTypeDescription="Create a new document." ma:contentTypeScope="" ma:versionID="2a933ec45cd858ea85a151cebf1b86b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c3002097edcb3c8452170fb2c50d64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36FFCDB-C0F2-4DE1-A606-6D3C236776D0}"/>
</file>

<file path=customXml/itemProps2.xml><?xml version="1.0" encoding="utf-8"?>
<ds:datastoreItem xmlns:ds="http://schemas.openxmlformats.org/officeDocument/2006/customXml" ds:itemID="{987CC844-0A38-4558-B36B-A9E49A54CB59}"/>
</file>

<file path=customXml/itemProps3.xml><?xml version="1.0" encoding="utf-8"?>
<ds:datastoreItem xmlns:ds="http://schemas.openxmlformats.org/officeDocument/2006/customXml" ds:itemID="{C9637569-8F18-4944-B44E-DF71EF7D5D15}"/>
</file>

<file path=docProps/app.xml><?xml version="1.0" encoding="utf-8"?>
<Properties xmlns="http://schemas.openxmlformats.org/officeDocument/2006/extended-properties" xmlns:vt="http://schemas.openxmlformats.org/officeDocument/2006/docPropsVTypes">
  <Template>DPL1</Template>
  <TotalTime>7247</TotalTime>
  <Words>144</Words>
  <Application>Microsoft Office PowerPoint</Application>
  <PresentationFormat>On-screen Show (4:3)</PresentationFormat>
  <Paragraphs>59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DPL1</vt:lpstr>
      <vt:lpstr>1_Office Theme</vt:lpstr>
      <vt:lpstr>Custom Design</vt:lpstr>
      <vt:lpstr>PowerPoint Presentation</vt:lpstr>
      <vt:lpstr>Consumer Products Program</vt:lpstr>
      <vt:lpstr>Behavior Based Program</vt:lpstr>
    </vt:vector>
  </TitlesOfParts>
  <Company>Pepco Holdings,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Sneeringer , David John</dc:creator>
  <cp:lastModifiedBy>Synoski Edward (DNREC)</cp:lastModifiedBy>
  <cp:revision>164</cp:revision>
  <cp:lastPrinted>2016-01-12T17:11:44Z</cp:lastPrinted>
  <dcterms:created xsi:type="dcterms:W3CDTF">2015-01-07T19:30:32Z</dcterms:created>
  <dcterms:modified xsi:type="dcterms:W3CDTF">2016-09-14T12:15:27Z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0x0101006043A276C52A0D45919D4C999CE0E7FA</vt:lpwstr>
  </property>
</Properties>
</file>